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7" r:id="rId2"/>
    <p:sldId id="263" r:id="rId3"/>
    <p:sldId id="393" r:id="rId4"/>
    <p:sldId id="397" r:id="rId5"/>
    <p:sldId id="398" r:id="rId6"/>
    <p:sldId id="400" r:id="rId7"/>
    <p:sldId id="401" r:id="rId8"/>
    <p:sldId id="403" r:id="rId9"/>
    <p:sldId id="427" r:id="rId10"/>
    <p:sldId id="404" r:id="rId11"/>
    <p:sldId id="405" r:id="rId12"/>
    <p:sldId id="406" r:id="rId13"/>
    <p:sldId id="409" r:id="rId14"/>
    <p:sldId id="408" r:id="rId15"/>
    <p:sldId id="407" r:id="rId16"/>
    <p:sldId id="410" r:id="rId17"/>
    <p:sldId id="426" r:id="rId18"/>
    <p:sldId id="421" r:id="rId19"/>
    <p:sldId id="411" r:id="rId20"/>
    <p:sldId id="412" r:id="rId21"/>
    <p:sldId id="413" r:id="rId22"/>
    <p:sldId id="414" r:id="rId23"/>
    <p:sldId id="419" r:id="rId24"/>
    <p:sldId id="420" r:id="rId25"/>
    <p:sldId id="394" r:id="rId26"/>
    <p:sldId id="425" r:id="rId27"/>
    <p:sldId id="317" r:id="rId28"/>
    <p:sldId id="402" r:id="rId29"/>
    <p:sldId id="422" r:id="rId30"/>
    <p:sldId id="423" r:id="rId31"/>
    <p:sldId id="370" r:id="rId32"/>
    <p:sldId id="424" r:id="rId33"/>
  </p:sldIdLst>
  <p:sldSz cx="12192000" cy="6858000"/>
  <p:notesSz cx="6858000" cy="9144000"/>
  <p:embeddedFontLst>
    <p:embeddedFont>
      <p:font typeface="Noto Sans KR" panose="020B0500000000000000" pitchFamily="34" charset="-127"/>
      <p:regular r:id="rId36"/>
      <p:bold r:id="rId37"/>
    </p:embeddedFont>
    <p:embeddedFont>
      <p:font typeface="Noto Sans KR Black" panose="020B0A00000000000000" pitchFamily="34" charset="-127"/>
      <p:bold r:id="rId38"/>
    </p:embeddedFont>
    <p:embeddedFont>
      <p:font typeface="Noto Sans KR Light" panose="020B0300000000000000" pitchFamily="34" charset="-127"/>
      <p:regular r:id="rId39"/>
    </p:embeddedFont>
    <p:embeddedFont>
      <p:font typeface="Noto Sans KR Medium" panose="020B0600000000000000" pitchFamily="34" charset="-127"/>
      <p:regular r:id="rId40"/>
    </p:embeddedFont>
    <p:embeddedFont>
      <p:font typeface="Malgun Gothic" panose="020B0503020000020004" pitchFamily="50" charset="-127"/>
      <p:regular r:id="rId41"/>
      <p:bold r:id="rId42"/>
    </p:embeddedFont>
    <p:embeddedFont>
      <p:font typeface="Malgun Gothic" panose="020B0503020000020004" pitchFamily="50" charset="-127"/>
      <p:regular r:id="rId41"/>
      <p:bold r:id="rId42"/>
    </p:embeddedFont>
    <p:embeddedFont>
      <p:font typeface="Poppins Bold" panose="00000800000000000000" pitchFamily="2" charset="0"/>
      <p:bold r:id="rId43"/>
    </p:embeddedFont>
    <p:embeddedFont>
      <p:font typeface="Poppins ExtraBold" panose="00000900000000000000" pitchFamily="2" charset="0"/>
      <p:bold r:id="rId44"/>
    </p:embeddedFont>
    <p:embeddedFont>
      <p:font typeface="Poppins ExtraLight" panose="00000300000000000000" pitchFamily="2" charset="0"/>
      <p:regular r:id="rId45"/>
    </p:embeddedFont>
    <p:embeddedFont>
      <p:font typeface="Poppins Medium" panose="00000600000000000000" pitchFamily="2" charset="0"/>
      <p:regular r:id="rId46"/>
    </p:embeddedFont>
    <p:embeddedFont>
      <p:font typeface="Poppins Regular" panose="00000500000000000000" pitchFamily="2" charset="0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699"/>
    <a:srgbClr val="E9EBF5"/>
    <a:srgbClr val="CFD5EA"/>
    <a:srgbClr val="828282"/>
    <a:srgbClr val="FFFFFF"/>
    <a:srgbClr val="3381FF"/>
    <a:srgbClr val="163FAD"/>
    <a:srgbClr val="4F4F4F"/>
    <a:srgbClr val="495EAD"/>
    <a:srgbClr val="66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2" d="100"/>
          <a:sy n="72" d="100"/>
        </p:scale>
        <p:origin x="748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defRPr>
            </a:pPr>
            <a:r>
              <a:rPr 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늘어나는 정보</a:t>
            </a: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줄어드는 인력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상장 기업 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2015년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1922</c:v>
                </c:pt>
                <c:pt idx="1">
                  <c:v>2204</c:v>
                </c:pt>
                <c:pt idx="2">
                  <c:v>2268</c:v>
                </c:pt>
                <c:pt idx="3">
                  <c:v>2356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DE-43C3-9FAD-E100D64660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금융권 애널리스트 수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2015년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1500</c:v>
                </c:pt>
                <c:pt idx="1">
                  <c:v>1094</c:v>
                </c:pt>
                <c:pt idx="2">
                  <c:v>1078</c:v>
                </c:pt>
                <c:pt idx="3">
                  <c:v>1029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DE-43C3-9FAD-E100D646608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977775631"/>
        <c:axId val="977782287"/>
      </c:lineChart>
      <c:catAx>
        <c:axId val="97777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977782287"/>
        <c:crosses val="autoZero"/>
        <c:auto val="1"/>
        <c:lblAlgn val="ctr"/>
        <c:lblOffset val="100"/>
        <c:noMultiLvlLbl val="0"/>
      </c:catAx>
      <c:valAx>
        <c:axId val="97778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977775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38100" dir="2700000" algn="tl" rotWithShape="0">
        <a:prstClr val="black">
          <a:alpha val="20000"/>
        </a:prstClr>
      </a:outerShdw>
    </a:effectLst>
  </c:spPr>
  <c:txPr>
    <a:bodyPr/>
    <a:lstStyle/>
    <a:p>
      <a:pPr>
        <a:defRPr>
          <a:latin typeface="Noto Sans KR" panose="020B0500000000000000" pitchFamily="34" charset="-127"/>
          <a:ea typeface="Noto Sans KR" panose="020B0500000000000000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cs"/>
              </a:defRPr>
            </a:pPr>
            <a:r>
              <a:rPr 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늘어나는 정보</a:t>
            </a:r>
            <a:r>
              <a:rPr 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줄어드는 인력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상장 기업 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2015년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1922</c:v>
                </c:pt>
                <c:pt idx="1">
                  <c:v>2204</c:v>
                </c:pt>
                <c:pt idx="2">
                  <c:v>2268</c:v>
                </c:pt>
                <c:pt idx="3">
                  <c:v>2356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DE-43C3-9FAD-E100D64660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금융권 애널리스트 수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2015년</c:v>
                </c:pt>
                <c:pt idx="1">
                  <c:v>2019년</c:v>
                </c:pt>
                <c:pt idx="2">
                  <c:v>2020년</c:v>
                </c:pt>
                <c:pt idx="3">
                  <c:v>2021년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1500</c:v>
                </c:pt>
                <c:pt idx="1">
                  <c:v>1094</c:v>
                </c:pt>
                <c:pt idx="2">
                  <c:v>1078</c:v>
                </c:pt>
                <c:pt idx="3">
                  <c:v>1029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DE-43C3-9FAD-E100D646608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977775631"/>
        <c:axId val="977782287"/>
      </c:lineChart>
      <c:catAx>
        <c:axId val="97777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977782287"/>
        <c:crosses val="autoZero"/>
        <c:auto val="1"/>
        <c:lblAlgn val="ctr"/>
        <c:lblOffset val="100"/>
        <c:noMultiLvlLbl val="0"/>
      </c:catAx>
      <c:valAx>
        <c:axId val="977782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977775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50800" dist="38100" dir="2700000" algn="tl" rotWithShape="0">
        <a:prstClr val="black">
          <a:alpha val="20000"/>
        </a:prstClr>
      </a:outerShdw>
    </a:effectLst>
  </c:spPr>
  <c:txPr>
    <a:bodyPr/>
    <a:lstStyle/>
    <a:p>
      <a:pPr>
        <a:defRPr>
          <a:latin typeface="Noto Sans KR" panose="020B0500000000000000" pitchFamily="34" charset="-127"/>
          <a:ea typeface="Noto Sans KR" panose="020B0500000000000000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5FC3CF3-003C-949A-EF42-105924F53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DB603C-EB4A-A6EC-A784-3BA5582694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65E92-899B-4892-B484-B82CA372CBC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39811F-F4F4-E5CF-BCFF-695598DC0D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BC2888-5F43-54E5-2438-CF764AA976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7AE7F-4FEE-437D-85FA-054735ACB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863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61741-DDAD-43B7-9FDE-692903D4F1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06912-01B6-41AE-8A93-E016127BD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67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070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120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64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74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실제 코드 </a:t>
            </a:r>
            <a:r>
              <a:rPr lang="en-US" altLang="ko-KR" b="1" dirty="0"/>
              <a:t>slide </a:t>
            </a:r>
            <a:r>
              <a:rPr lang="ko-KR" altLang="en-US" b="1" dirty="0"/>
              <a:t>및 모델설명 간략히 </a:t>
            </a:r>
            <a:r>
              <a:rPr lang="en-US" altLang="ko-KR" b="1" dirty="0"/>
              <a:t>(accuracy </a:t>
            </a:r>
            <a:r>
              <a:rPr lang="ko-KR" altLang="en-US" b="1" dirty="0"/>
              <a:t>정도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751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실제 코드 </a:t>
            </a:r>
            <a:r>
              <a:rPr lang="en-US" altLang="ko-KR" b="1" dirty="0"/>
              <a:t>slide (Crawling</a:t>
            </a:r>
            <a:r>
              <a:rPr lang="ko-KR" altLang="en-US" b="1" dirty="0"/>
              <a:t> </a:t>
            </a:r>
            <a:r>
              <a:rPr lang="en-US" altLang="ko-KR" b="1" dirty="0"/>
              <a:t>and</a:t>
            </a:r>
            <a:r>
              <a:rPr lang="ko-KR" altLang="en-US" b="1" dirty="0"/>
              <a:t>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방법론 간략히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1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실제 코드 </a:t>
            </a:r>
            <a:r>
              <a:rPr lang="en-US" altLang="ko-KR" b="1" dirty="0"/>
              <a:t>slide (Crawling</a:t>
            </a:r>
            <a:r>
              <a:rPr lang="ko-KR" altLang="en-US" b="1" dirty="0"/>
              <a:t> </a:t>
            </a:r>
            <a:r>
              <a:rPr lang="en-US" altLang="ko-KR" b="1" dirty="0"/>
              <a:t>and</a:t>
            </a:r>
            <a:r>
              <a:rPr lang="ko-KR" altLang="en-US" b="1" dirty="0"/>
              <a:t>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방법론 간략히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81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실제 코드 </a:t>
            </a:r>
            <a:r>
              <a:rPr lang="en-US" altLang="ko-KR" b="1" dirty="0"/>
              <a:t>slide (Crawling</a:t>
            </a:r>
            <a:r>
              <a:rPr lang="ko-KR" altLang="en-US" b="1" dirty="0"/>
              <a:t> </a:t>
            </a:r>
            <a:r>
              <a:rPr lang="en-US" altLang="ko-KR" b="1" dirty="0"/>
              <a:t>and</a:t>
            </a:r>
            <a:r>
              <a:rPr lang="ko-KR" altLang="en-US" b="1" dirty="0"/>
              <a:t> </a:t>
            </a:r>
            <a:r>
              <a:rPr lang="ko-KR" altLang="en-US" b="1" dirty="0" err="1"/>
              <a:t>전처리</a:t>
            </a:r>
            <a:r>
              <a:rPr lang="ko-KR" altLang="en-US" b="1" dirty="0"/>
              <a:t> 방법론 간략히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8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실제 코드 </a:t>
            </a:r>
            <a:r>
              <a:rPr lang="en-US" altLang="ko-KR" b="1" dirty="0"/>
              <a:t>slide </a:t>
            </a:r>
            <a:r>
              <a:rPr lang="ko-KR" altLang="en-US" b="1" dirty="0"/>
              <a:t>및 모델설명 간략히 </a:t>
            </a:r>
            <a:r>
              <a:rPr lang="en-US" altLang="ko-KR" b="1" dirty="0"/>
              <a:t>(accuracy </a:t>
            </a:r>
            <a:r>
              <a:rPr lang="ko-KR" altLang="en-US" b="1" dirty="0"/>
              <a:t>정도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실제 코드 </a:t>
            </a:r>
            <a:r>
              <a:rPr lang="en-US" altLang="ko-KR" b="1" dirty="0"/>
              <a:t>slide </a:t>
            </a:r>
            <a:r>
              <a:rPr lang="ko-KR" altLang="en-US" b="1" dirty="0"/>
              <a:t>및 모델설명 간략히 </a:t>
            </a:r>
            <a:r>
              <a:rPr lang="en-US" altLang="ko-KR" b="1" dirty="0"/>
              <a:t>(accuracy </a:t>
            </a:r>
            <a:r>
              <a:rPr lang="ko-KR" altLang="en-US" b="1" dirty="0"/>
              <a:t>정도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27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어디부터 어디까지의 기업을 대상으로 할 것인가</a:t>
            </a:r>
            <a:r>
              <a:rPr lang="en-US" altLang="ko-KR" b="1" dirty="0"/>
              <a:t>?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/>
              <a:t>상장사</a:t>
            </a:r>
          </a:p>
          <a:p>
            <a:pPr marL="0" indent="0">
              <a:buNone/>
            </a:pP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78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56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제품 시연한 프론트 디자인 보여주면 좋을 것 같음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00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/>
              <a:t>제품 시연한 프론트 디자인 보여주면 좋을 것 같음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352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96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ko-KR" dirty="0"/>
              <a:t>Refer 1</a:t>
            </a:r>
            <a:r>
              <a:rPr lang="ko-KR" altLang="en-US" dirty="0"/>
              <a:t>은 </a:t>
            </a:r>
            <a:r>
              <a:rPr lang="en-US" altLang="ko-KR" dirty="0" err="1"/>
              <a:t>fnguide</a:t>
            </a:r>
            <a:r>
              <a:rPr lang="ko-KR" altLang="en-US" dirty="0"/>
              <a:t>에서 제공하는 서비스 중 우리의 것과 유사한 서비스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Refer 2</a:t>
            </a:r>
            <a:r>
              <a:rPr lang="ko-KR" altLang="en-US" dirty="0"/>
              <a:t>는 </a:t>
            </a:r>
            <a:r>
              <a:rPr lang="en-US" altLang="ko-KR" dirty="0" err="1"/>
              <a:t>theVC</a:t>
            </a:r>
            <a:r>
              <a:rPr lang="ko-KR" altLang="en-US" dirty="0"/>
              <a:t>에서 제공하는 서비스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구독모델에 따라 다른 층위의 정보 제공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Refer 3</a:t>
            </a:r>
            <a:r>
              <a:rPr lang="ko-KR" altLang="en-US" dirty="0"/>
              <a:t>은 혁신의 숲에서 스타트업 관련 정보를 모으기 위해 실행하는 것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dirty="0"/>
              <a:t>Refer 4</a:t>
            </a:r>
            <a:r>
              <a:rPr lang="ko-KR" altLang="en-US" dirty="0"/>
              <a:t>는 </a:t>
            </a:r>
            <a:r>
              <a:rPr lang="en-US" altLang="ko-KR" dirty="0" err="1"/>
              <a:t>Kodex</a:t>
            </a:r>
            <a:r>
              <a:rPr lang="ko-KR" altLang="en-US" dirty="0"/>
              <a:t>에서 제공하는 </a:t>
            </a:r>
            <a:r>
              <a:rPr lang="en-US" altLang="ko-KR" dirty="0"/>
              <a:t>ETF </a:t>
            </a:r>
            <a:r>
              <a:rPr lang="ko-KR" altLang="en-US" dirty="0"/>
              <a:t>관련 보고서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점수에 대해</a:t>
            </a:r>
            <a:r>
              <a:rPr lang="en-US" altLang="ko-KR" dirty="0"/>
              <a:t>) </a:t>
            </a:r>
            <a:r>
              <a:rPr lang="en-US" altLang="ko-KR" dirty="0" err="1"/>
              <a:t>FinBERT</a:t>
            </a:r>
            <a:r>
              <a:rPr lang="ko-KR" altLang="en-US" dirty="0"/>
              <a:t> 모델 자체가 </a:t>
            </a:r>
            <a:r>
              <a:rPr lang="en-US" altLang="ko-KR" dirty="0"/>
              <a:t>Sentiment </a:t>
            </a:r>
            <a:r>
              <a:rPr lang="ko-KR" altLang="en-US" dirty="0"/>
              <a:t>분석으로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부정에 따른 투자를 위한 것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 판단의 근거가 된 점수를 제공하는 것도 유의미한 </a:t>
            </a:r>
            <a:r>
              <a:rPr lang="en-US" altLang="ko-KR" dirty="0"/>
              <a:t>item</a:t>
            </a:r>
            <a:r>
              <a:rPr lang="ko-KR" altLang="en-US" dirty="0"/>
              <a:t>이 될 수 있을지도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제휴 수수료</a:t>
            </a:r>
          </a:p>
          <a:p>
            <a:pPr marL="0" indent="0">
              <a:buNone/>
            </a:pPr>
            <a:r>
              <a:rPr lang="en-US" altLang="ko-KR" dirty="0"/>
              <a:t>2. hedging/premium </a:t>
            </a:r>
            <a:r>
              <a:rPr lang="ko-KR" altLang="en-US" dirty="0"/>
              <a:t>포트폴리오 제공 </a:t>
            </a:r>
            <a:r>
              <a:rPr lang="en-US" altLang="ko-KR" dirty="0"/>
              <a:t>subscribe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비상장사 기업 등록 및 주식 거래</a:t>
            </a:r>
          </a:p>
          <a:p>
            <a:pPr marL="0" indent="0">
              <a:buNone/>
            </a:pPr>
            <a:r>
              <a:rPr lang="en-US" altLang="ko-KR" dirty="0" err="1"/>
              <a:t>emd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054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Target</a:t>
            </a:r>
            <a:r>
              <a:rPr lang="ko-KR" altLang="en-US" dirty="0"/>
              <a:t>선정의 이유와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구독모델로 시장에 내놓는 이유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상장회사에서 주된 서비스를 시작하여 비상장회사까지 아우르는 순차적인 진행 이유를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78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금융 애널리스트 노동생산성 증가 </a:t>
            </a:r>
            <a:r>
              <a:rPr lang="en-US" altLang="ko-KR" dirty="0"/>
              <a:t>(Analyst)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애널리스트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각 분야 전문가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개별기업에 대한 키워드정도만 보고도 투자의견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일반인의 금융에 대한 이용 가능한 정보 증가 </a:t>
            </a:r>
            <a:r>
              <a:rPr lang="en-US" altLang="ko-KR" dirty="0"/>
              <a:t>(</a:t>
            </a:r>
            <a:r>
              <a:rPr lang="ko-KR" altLang="en-US" dirty="0"/>
              <a:t>일반사용자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기업 입장에서는 이슈에 대한 평가가 빠르게 이루어질 수 있음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적절한 자원배분 </a:t>
            </a:r>
            <a:r>
              <a:rPr lang="en-US" altLang="ko-KR" dirty="0">
                <a:sym typeface="Wingdings" panose="05000000000000000000" pitchFamily="2" charset="2"/>
              </a:rPr>
              <a:t>(side)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다양한 기업에 대한 주가정보성 제고 </a:t>
            </a:r>
            <a:r>
              <a:rPr lang="en-US" altLang="ko-KR" dirty="0"/>
              <a:t>(</a:t>
            </a:r>
            <a:r>
              <a:rPr lang="ko-KR" altLang="en-US" dirty="0"/>
              <a:t>주가와 실제가치 괴리 줄임</a:t>
            </a:r>
            <a:r>
              <a:rPr lang="en-US" altLang="ko-KR" dirty="0"/>
              <a:t>) (side)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84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보완점 관련 </a:t>
            </a:r>
            <a:r>
              <a:rPr lang="en-US" altLang="ko-KR" dirty="0"/>
              <a:t>comment</a:t>
            </a:r>
            <a:r>
              <a:rPr lang="ko-KR" altLang="en-US" dirty="0"/>
              <a:t>가 필요할지 생각해볼 필요가 있어 보임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36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65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3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59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57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87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415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02A08-B74F-4021-BAF7-5F8518348D7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11B3E-6A18-97B1-F3A8-1599A1A03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A71756-C24A-B2AE-B7FD-4C73B8975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A6D556-430F-305E-AB3B-9B2C3151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5CAE0-2450-42D9-AD9E-5FFE75D726CA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B4F30-ED4F-6D4E-AA01-87C1E0E8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2C305-47DC-4F73-7DCD-1A526411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66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9B7DD-EBEF-17D4-D9D1-30A19704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B7F438-B2A7-EE8C-E324-F994E528D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63677-22DA-6457-DEEB-BD63A300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3B56-9926-47CD-A081-FD439149BE24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432DF-E5EC-E5BC-A9AA-A56FABC0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EF2590-0489-9EB1-44F6-6D783C8E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56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EA5DB6-D8B1-D138-2E6D-70E4A03DB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6B12E5-6410-DB15-E9E6-FA16547D6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F2911-2EBA-799E-D6DE-ED718A9D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920C-4D6C-4E5E-B236-94A8AD0854D7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0A06A2-4712-5825-09A0-3E2808F6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EC769C-AAF9-1F24-BDF7-A98BCF59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62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11FAF-8C07-7607-33D6-03A6BEC5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BDE5C5-455C-D3BC-039B-867F8BCFF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F69D2-2D20-1184-977F-C46DE218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8837C-6BCC-4CF1-B447-52D2DBD9F71B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DF51F5-5A2F-9D0A-259A-D15458D0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43DB5-1070-BF56-30DB-C1092EEA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4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2BFDD-2123-AD75-26D6-1AF2DCFF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33F21-C1A5-AD66-1735-83EBC8D56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792F0-4B72-6498-8CC1-22B51745B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C2A1C-E166-4511-BC83-65B26D038274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CF3F4-298E-9E9D-2F74-5316232C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1EEFD-A21F-9137-C603-C86D0020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BD607-58CB-9111-B59D-CC4B8746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23EEB-2A2D-B43A-6952-C12CA298A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89EEAE-15CC-9163-D9B9-D0AA79F72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08A3B4-BCCA-6DDA-2EDD-16FF8697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E8B6-6D48-474C-B25B-586A0CFD34E4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9F0E01-4B53-865C-2D1B-EF1AFD7E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5EE99-BCA4-455B-B18C-001E3067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70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BC7E4-1E62-5EB2-90AA-1F3C9D7D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204DE4-07CD-A44D-C77E-EB5003B07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67F826-FA9F-AD41-FBF5-8B365D37D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0EB265-6C1C-AC6E-F72D-32E9259DF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159FE9-C579-C181-0C91-19EFE6C55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7AD093-C5C7-A212-5ED2-056F3DB9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D9DE9-17C8-4DAF-9F1B-5FAF0B5C076E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AE88A2-FCAA-3069-7743-A13BD8D3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853164-D492-5B71-6519-45C78F63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3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AD621-62C8-BD70-0EA4-7CADDFB0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BB98C5-A1EA-3DBC-E7AE-2AA3C1EF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C9399-CDD7-41F8-A4FE-96EF7BC73988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382390-7494-21FF-62BD-FCB37424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1BF847-0A6B-DAAC-2915-224683DC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2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AC9938-6DD0-17FA-4D76-D952A22F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97B6-4605-4F5F-B195-D271B5899136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DFD99C-DB4D-CB20-BA60-F52999089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537F6-5858-FACA-2FA4-FAD2D9A9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40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AF92F-A5B0-7810-6AD5-3332F5CDF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17A58A-790D-6A0F-A0D5-ED40B510F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09FD7E-7A69-7BD2-0A62-B16992170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C4B023-76FF-AC82-EDD5-2A1F446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ADA4-E73E-45ED-B4AC-D97C311291CF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D5C9DC-6345-A165-F3CC-07CB3793D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9CFB98-17EA-E17D-A329-44DA48CB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57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3C604-B860-5BF3-BC66-714B5F9E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771000-2443-505F-2F08-61850DBB5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F3AD4-D7D7-2923-AA5A-C2EF397CE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013735-7D91-A8E9-6D87-298BBD39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D71A7-2F77-4CD8-AB88-927E9F560423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4AAB84-7575-DFF9-508A-2578929D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1F148-E49C-4203-6785-88E14CA5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95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83758F-9670-FE00-844F-4955ADEC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F210F6-1BF0-2784-C720-54F62202C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933E3-CE92-EF7C-EB3F-3E240FAB2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78130-1CFF-4F03-A65F-2BDC57EF5A83}" type="datetime1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C5F0D-16A7-AF7D-FD3C-456AA8B02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BA20C-285A-8C96-E680-68A4560B4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90317-3666-4BCC-B6BD-F8C1B0A17C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63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77E6D-0D0E-8F5E-2994-FE085082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262" y="1655637"/>
            <a:ext cx="9957473" cy="1681162"/>
          </a:xfrm>
        </p:spPr>
        <p:txBody>
          <a:bodyPr>
            <a:noAutofit/>
          </a:bodyPr>
          <a:lstStyle/>
          <a:p>
            <a:pPr algn="l"/>
            <a:r>
              <a:rPr lang="ko-KR" altLang="en-US" sz="5000" dirty="0">
                <a:solidFill>
                  <a:srgbClr val="4F4F4F"/>
                </a:solidFill>
                <a:latin typeface="Poppins Bold" panose="00000800000000000000" pitchFamily="2" charset="0"/>
                <a:ea typeface="Noto Sans KR Black" panose="020B0A00000000000000" pitchFamily="34" charset="-127"/>
                <a:cs typeface="Poppins Bold" panose="00000800000000000000" pitchFamily="2" charset="0"/>
              </a:rPr>
              <a:t>재무 오피니언 분석 서비스</a:t>
            </a:r>
            <a:endParaRPr lang="ko-KR" altLang="en-US" sz="5000" dirty="0">
              <a:solidFill>
                <a:srgbClr val="4F4F4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Bold" panose="00000800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FA2A2B-CFE2-B042-2D44-6C747DF47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265" y="3423159"/>
            <a:ext cx="9957472" cy="403118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>
                <a:solidFill>
                  <a:srgbClr val="4F4F4F"/>
                </a:solidFill>
                <a:latin typeface="Poppins Bold" panose="00000800000000000000" pitchFamily="2" charset="0"/>
                <a:ea typeface="Noto Sans KR" panose="020B0500000000000000" pitchFamily="34" charset="-127"/>
                <a:cs typeface="Poppins Bold" panose="00000800000000000000" pitchFamily="2" charset="0"/>
              </a:rPr>
              <a:t> </a:t>
            </a:r>
            <a:r>
              <a:rPr lang="en-US" altLang="ko-KR" sz="2000" dirty="0" err="1">
                <a:solidFill>
                  <a:srgbClr val="1C3699"/>
                </a:solidFill>
                <a:latin typeface="Poppins Bold" panose="00000800000000000000" pitchFamily="2" charset="0"/>
                <a:ea typeface="Noto Sans KR" panose="020B0500000000000000" pitchFamily="34" charset="-127"/>
                <a:cs typeface="Poppins Bold" panose="00000800000000000000" pitchFamily="2" charset="0"/>
              </a:rPr>
              <a:t>Finalyst</a:t>
            </a:r>
            <a:r>
              <a:rPr lang="en-US" altLang="ko-KR" sz="2000" dirty="0">
                <a:solidFill>
                  <a:srgbClr val="4F4F4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Medium" panose="00000600000000000000" pitchFamily="2" charset="0"/>
              </a:rPr>
              <a:t> | </a:t>
            </a:r>
            <a:r>
              <a:rPr lang="ko-KR" altLang="en-US" sz="2000" dirty="0">
                <a:solidFill>
                  <a:srgbClr val="4F4F4F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Medium" panose="00000600000000000000" pitchFamily="2" charset="0"/>
              </a:rPr>
              <a:t>기업 재무 이슈 분석 서비스</a:t>
            </a:r>
            <a:endParaRPr lang="ko-KR" altLang="en-US" sz="2000" dirty="0">
              <a:solidFill>
                <a:srgbClr val="4F4F4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Poppins Medium" panose="00000600000000000000" pitchFamily="2" charset="0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9E7B59C8-99AD-590C-0323-C8EF522BE333}"/>
              </a:ext>
            </a:extLst>
          </p:cNvPr>
          <p:cNvSpPr txBox="1">
            <a:spLocks/>
          </p:cNvSpPr>
          <p:nvPr/>
        </p:nvSpPr>
        <p:spPr>
          <a:xfrm>
            <a:off x="1117263" y="1311330"/>
            <a:ext cx="9957472" cy="40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" panose="00000500000000000000" pitchFamily="2" charset="0"/>
              </a:rPr>
              <a:t>인공지능융합실습 프로젝트 최종 발표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D562B36-9838-A022-D0FC-8E7AE69DDB28}"/>
              </a:ext>
            </a:extLst>
          </p:cNvPr>
          <p:cNvSpPr txBox="1">
            <a:spLocks/>
          </p:cNvSpPr>
          <p:nvPr/>
        </p:nvSpPr>
        <p:spPr>
          <a:xfrm>
            <a:off x="252317" y="228005"/>
            <a:ext cx="11687365" cy="3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2022. 12. 14.</a:t>
            </a:r>
            <a:endParaRPr lang="ko-KR" altLang="en-US" sz="1000">
              <a:solidFill>
                <a:srgbClr val="979797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697714-0051-A444-7645-B2714B2F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61" y="1737705"/>
            <a:ext cx="4236720" cy="798493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B0C00D2F-B5F6-B783-F60D-2857EE0AF53B}"/>
              </a:ext>
            </a:extLst>
          </p:cNvPr>
          <p:cNvSpPr txBox="1">
            <a:spLocks/>
          </p:cNvSpPr>
          <p:nvPr/>
        </p:nvSpPr>
        <p:spPr>
          <a:xfrm>
            <a:off x="252317" y="6418321"/>
            <a:ext cx="11687365" cy="3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강재현</a:t>
            </a:r>
            <a:r>
              <a:rPr lang="en-US" altLang="ko-KR" sz="100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ko-KR" altLang="en-US" sz="100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ko-KR" altLang="en-US" sz="1000" err="1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고종성</a:t>
            </a:r>
            <a:r>
              <a:rPr lang="en-US" altLang="ko-KR" sz="100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ko-KR" altLang="en-US" sz="100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김주연</a:t>
            </a:r>
            <a:r>
              <a:rPr lang="en-US" altLang="ko-KR" sz="100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ko-KR" altLang="en-US" sz="1000" err="1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김한빈</a:t>
            </a:r>
            <a:r>
              <a:rPr lang="en-US" altLang="ko-KR" sz="100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ko-KR" altLang="en-US" sz="100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이수민</a:t>
            </a:r>
          </a:p>
        </p:txBody>
      </p:sp>
    </p:spTree>
    <p:extLst>
      <p:ext uri="{BB962C8B-B14F-4D97-AF65-F5344CB8AC3E}">
        <p14:creationId xmlns:p14="http://schemas.microsoft.com/office/powerpoint/2010/main" val="396892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Business Modeling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Business Aim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6ABA6252-568A-631C-2CCF-0560296C0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Business Aim – 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기업 내부 데이터 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전문가들의 의견 사항을 데이터화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A0682E-377C-5533-60EB-E99EBDAD92C6}"/>
              </a:ext>
            </a:extLst>
          </p:cNvPr>
          <p:cNvSpPr/>
          <p:nvPr/>
        </p:nvSpPr>
        <p:spPr>
          <a:xfrm>
            <a:off x="6271498" y="2934537"/>
            <a:ext cx="5181081" cy="3303474"/>
          </a:xfrm>
          <a:prstGeom prst="roundRect">
            <a:avLst>
              <a:gd name="adj" fmla="val 11685"/>
            </a:avLst>
          </a:prstGeom>
          <a:solidFill>
            <a:srgbClr val="FFFFFF"/>
          </a:solidFill>
          <a:ln>
            <a:solidFill>
              <a:srgbClr val="1C3699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C5EDFE-6784-B5D0-48F5-C4F4A961149B}"/>
              </a:ext>
            </a:extLst>
          </p:cNvPr>
          <p:cNvCxnSpPr>
            <a:cxnSpLocks/>
          </p:cNvCxnSpPr>
          <p:nvPr/>
        </p:nvCxnSpPr>
        <p:spPr>
          <a:xfrm>
            <a:off x="6096000" y="2477729"/>
            <a:ext cx="20450" cy="4159609"/>
          </a:xfrm>
          <a:prstGeom prst="line">
            <a:avLst/>
          </a:prstGeom>
          <a:ln w="25400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88C2F1-FFF8-F46C-8CD7-0E7593591FB4}"/>
              </a:ext>
            </a:extLst>
          </p:cNvPr>
          <p:cNvGrpSpPr/>
          <p:nvPr/>
        </p:nvGrpSpPr>
        <p:grpSpPr>
          <a:xfrm>
            <a:off x="6824640" y="2417950"/>
            <a:ext cx="4074799" cy="427444"/>
            <a:chOff x="7846050" y="2261118"/>
            <a:chExt cx="4074799" cy="4274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BF0C542-DACE-CD84-1FE8-20AD085B05ED}"/>
                </a:ext>
              </a:extLst>
            </p:cNvPr>
            <p:cNvGrpSpPr/>
            <p:nvPr/>
          </p:nvGrpSpPr>
          <p:grpSpPr>
            <a:xfrm>
              <a:off x="7896001" y="2261118"/>
              <a:ext cx="3825324" cy="427444"/>
              <a:chOff x="6611131" y="2180430"/>
              <a:chExt cx="3656644" cy="35278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3AD95F5-14E0-C9D2-A5D6-876488EF075B}"/>
                  </a:ext>
                </a:extLst>
              </p:cNvPr>
              <p:cNvSpPr/>
              <p:nvPr/>
            </p:nvSpPr>
            <p:spPr>
              <a:xfrm>
                <a:off x="6754108" y="2295624"/>
                <a:ext cx="3513667" cy="181543"/>
              </a:xfrm>
              <a:prstGeom prst="rect">
                <a:avLst/>
              </a:prstGeom>
              <a:solidFill>
                <a:srgbClr val="4A65F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부제목 2">
                <a:extLst>
                  <a:ext uri="{FF2B5EF4-FFF2-40B4-BE49-F238E27FC236}">
                    <a16:creationId xmlns:a16="http://schemas.microsoft.com/office/drawing/2014/main" id="{F19E053B-D456-D264-32BC-C0D907628A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1131" y="2180430"/>
                <a:ext cx="3590379" cy="352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endParaRPr>
              </a:p>
            </p:txBody>
          </p:sp>
        </p:grpSp>
        <p:sp>
          <p:nvSpPr>
            <p:cNvPr id="17" name="부제목 2">
              <a:extLst>
                <a:ext uri="{FF2B5EF4-FFF2-40B4-BE49-F238E27FC236}">
                  <a16:creationId xmlns:a16="http://schemas.microsoft.com/office/drawing/2014/main" id="{8F15D1BD-EFB0-2E5A-0EAA-A71C40ACDC63}"/>
                </a:ext>
              </a:extLst>
            </p:cNvPr>
            <p:cNvSpPr txBox="1">
              <a:spLocks/>
            </p:cNvSpPr>
            <p:nvPr/>
          </p:nvSpPr>
          <p:spPr>
            <a:xfrm>
              <a:off x="7846050" y="2261118"/>
              <a:ext cx="4074799" cy="3770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Aim - Users</a:t>
              </a:r>
              <a:endPara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ExtraBold" panose="00000900000000000000" pitchFamily="2" charset="0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8935852-48A8-8E82-5697-2BCB83116672}"/>
              </a:ext>
            </a:extLst>
          </p:cNvPr>
          <p:cNvSpPr/>
          <p:nvPr/>
        </p:nvSpPr>
        <p:spPr>
          <a:xfrm>
            <a:off x="759869" y="2934537"/>
            <a:ext cx="5181081" cy="3303474"/>
          </a:xfrm>
          <a:prstGeom prst="roundRect">
            <a:avLst>
              <a:gd name="adj" fmla="val 11685"/>
            </a:avLst>
          </a:prstGeom>
          <a:solidFill>
            <a:srgbClr val="FFFFFF"/>
          </a:solidFill>
          <a:ln>
            <a:solidFill>
              <a:srgbClr val="1C3699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ED3FA04-BF84-FECB-3F7B-C2308D47C97E}"/>
              </a:ext>
            </a:extLst>
          </p:cNvPr>
          <p:cNvGrpSpPr/>
          <p:nvPr/>
        </p:nvGrpSpPr>
        <p:grpSpPr>
          <a:xfrm>
            <a:off x="1313011" y="2417950"/>
            <a:ext cx="4074799" cy="427444"/>
            <a:chOff x="7846050" y="2261118"/>
            <a:chExt cx="4074799" cy="42744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A8C1E7E-DF60-24DF-CD4F-B4503E28C1CB}"/>
                </a:ext>
              </a:extLst>
            </p:cNvPr>
            <p:cNvGrpSpPr/>
            <p:nvPr/>
          </p:nvGrpSpPr>
          <p:grpSpPr>
            <a:xfrm>
              <a:off x="7896001" y="2261118"/>
              <a:ext cx="3825324" cy="427444"/>
              <a:chOff x="6611131" y="2180430"/>
              <a:chExt cx="3656644" cy="352787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49F0031-5E89-DE9D-9014-9C9C0E9F8125}"/>
                  </a:ext>
                </a:extLst>
              </p:cNvPr>
              <p:cNvSpPr/>
              <p:nvPr/>
            </p:nvSpPr>
            <p:spPr>
              <a:xfrm>
                <a:off x="6754108" y="2295624"/>
                <a:ext cx="3513667" cy="181543"/>
              </a:xfrm>
              <a:prstGeom prst="rect">
                <a:avLst/>
              </a:prstGeom>
              <a:solidFill>
                <a:srgbClr val="4A65F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부제목 2">
                <a:extLst>
                  <a:ext uri="{FF2B5EF4-FFF2-40B4-BE49-F238E27FC236}">
                    <a16:creationId xmlns:a16="http://schemas.microsoft.com/office/drawing/2014/main" id="{D879D555-F83A-AD99-7944-8CFE433C87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1131" y="2180430"/>
                <a:ext cx="3590379" cy="352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endParaRPr>
              </a:p>
            </p:txBody>
          </p:sp>
        </p:grpSp>
        <p:sp>
          <p:nvSpPr>
            <p:cNvPr id="34" name="부제목 2">
              <a:extLst>
                <a:ext uri="{FF2B5EF4-FFF2-40B4-BE49-F238E27FC236}">
                  <a16:creationId xmlns:a16="http://schemas.microsoft.com/office/drawing/2014/main" id="{32CB154C-3A95-DAA4-844D-B78EF83E1DE1}"/>
                </a:ext>
              </a:extLst>
            </p:cNvPr>
            <p:cNvSpPr txBox="1">
              <a:spLocks/>
            </p:cNvSpPr>
            <p:nvPr/>
          </p:nvSpPr>
          <p:spPr>
            <a:xfrm>
              <a:off x="7846050" y="2261118"/>
              <a:ext cx="4074799" cy="3770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Aim - Product Maker</a:t>
              </a:r>
              <a:endPara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ExtraBold" panose="00000900000000000000" pitchFamily="2" charset="0"/>
              </a:endParaRPr>
            </a:p>
          </p:txBody>
        </p:sp>
      </p:grpSp>
      <p:sp>
        <p:nvSpPr>
          <p:cNvPr id="43" name="부제목 2">
            <a:extLst>
              <a:ext uri="{FF2B5EF4-FFF2-40B4-BE49-F238E27FC236}">
                <a16:creationId xmlns:a16="http://schemas.microsoft.com/office/drawing/2014/main" id="{40F0772F-C16B-420F-EADC-FCA6D6DB951C}"/>
              </a:ext>
            </a:extLst>
          </p:cNvPr>
          <p:cNvSpPr txBox="1">
            <a:spLocks/>
          </p:cNvSpPr>
          <p:nvPr/>
        </p:nvSpPr>
        <p:spPr>
          <a:xfrm>
            <a:off x="1051758" y="3138807"/>
            <a:ext cx="4597301" cy="2894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전문가 금융 정보 활용 데이터 수집 </a:t>
            </a:r>
            <a:endParaRPr lang="en-US" altLang="ko-KR" sz="1400" dirty="0">
              <a:solidFill>
                <a:srgbClr val="1C3699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리서치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/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업무 간편화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투자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/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경영 활용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Start-Up: Seed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 투자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&amp; </a:t>
            </a:r>
            <a:r>
              <a:rPr lang="ko-KR" altLang="en-US" sz="1200" dirty="0" err="1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액셀러레이팅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중소기업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저평가 기업 운영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상장사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주식 투자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&amp; M&amp;A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영업 이익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구독료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/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제휴 수수료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4" name="부제목 2">
            <a:extLst>
              <a:ext uri="{FF2B5EF4-FFF2-40B4-BE49-F238E27FC236}">
                <a16:creationId xmlns:a16="http://schemas.microsoft.com/office/drawing/2014/main" id="{DEEAF645-4261-7B1D-26D7-68EA58B0120F}"/>
              </a:ext>
            </a:extLst>
          </p:cNvPr>
          <p:cNvSpPr txBox="1">
            <a:spLocks/>
          </p:cNvSpPr>
          <p:nvPr/>
        </p:nvSpPr>
        <p:spPr>
          <a:xfrm>
            <a:off x="6453941" y="3138807"/>
            <a:ext cx="4597301" cy="2894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리서치 </a:t>
            </a:r>
            <a:r>
              <a:rPr lang="en-US" altLang="ko-KR" sz="14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/ </a:t>
            </a:r>
            <a:r>
              <a:rPr lang="ko-KR" altLang="en-US" sz="14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업무 간편화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사용성 강화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리서치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자료정리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의견 정리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PPT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작성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400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F2F2F2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CONTENTS</a:t>
            </a:r>
            <a:endParaRPr lang="ko-KR" altLang="en-US" sz="2000" dirty="0">
              <a:solidFill>
                <a:srgbClr val="F2F2F2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726F49-B1ED-68CB-CB39-8D5091BD812B}"/>
              </a:ext>
            </a:extLst>
          </p:cNvPr>
          <p:cNvCxnSpPr>
            <a:cxnSpLocks/>
          </p:cNvCxnSpPr>
          <p:nvPr/>
        </p:nvCxnSpPr>
        <p:spPr>
          <a:xfrm>
            <a:off x="2435221" y="864000"/>
            <a:ext cx="6115327" cy="0"/>
          </a:xfrm>
          <a:prstGeom prst="line">
            <a:avLst/>
          </a:prstGeom>
          <a:ln w="9525">
            <a:gradFill>
              <a:gsLst>
                <a:gs pos="69000">
                  <a:schemeClr val="bg1"/>
                </a:gs>
                <a:gs pos="0">
                  <a:srgbClr val="31DDD3"/>
                </a:gs>
                <a:gs pos="33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>
            <a:extLst>
              <a:ext uri="{FF2B5EF4-FFF2-40B4-BE49-F238E27FC236}">
                <a16:creationId xmlns:a16="http://schemas.microsoft.com/office/drawing/2014/main" id="{59AFD475-8199-847B-D059-702D022CF153}"/>
              </a:ext>
            </a:extLst>
          </p:cNvPr>
          <p:cNvSpPr txBox="1">
            <a:spLocks/>
          </p:cNvSpPr>
          <p:nvPr/>
        </p:nvSpPr>
        <p:spPr>
          <a:xfrm>
            <a:off x="720000" y="180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1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7AE8A185-0B10-71D3-F06E-63DBDE257C09}"/>
              </a:ext>
            </a:extLst>
          </p:cNvPr>
          <p:cNvSpPr txBox="1">
            <a:spLocks/>
          </p:cNvSpPr>
          <p:nvPr/>
        </p:nvSpPr>
        <p:spPr>
          <a:xfrm>
            <a:off x="1440000" y="180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Background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E36621A4-CD53-543B-B9CB-0A4E91419E2B}"/>
              </a:ext>
            </a:extLst>
          </p:cNvPr>
          <p:cNvSpPr txBox="1">
            <a:spLocks/>
          </p:cNvSpPr>
          <p:nvPr/>
        </p:nvSpPr>
        <p:spPr>
          <a:xfrm>
            <a:off x="720000" y="288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2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4C905BF-5DA9-FC4B-FC39-CE391E70AB9A}"/>
              </a:ext>
            </a:extLst>
          </p:cNvPr>
          <p:cNvSpPr txBox="1">
            <a:spLocks/>
          </p:cNvSpPr>
          <p:nvPr/>
        </p:nvSpPr>
        <p:spPr>
          <a:xfrm>
            <a:off x="1440000" y="288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Business</a:t>
            </a:r>
            <a:r>
              <a:rPr lang="ko-KR" altLang="en-US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Modeling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02EAA745-2D8F-67D6-2DD1-5B3B2032BE50}"/>
              </a:ext>
            </a:extLst>
          </p:cNvPr>
          <p:cNvSpPr txBox="1">
            <a:spLocks/>
          </p:cNvSpPr>
          <p:nvPr/>
        </p:nvSpPr>
        <p:spPr>
          <a:xfrm>
            <a:off x="720000" y="396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3</a:t>
            </a:r>
            <a:endParaRPr lang="ko-KR" altLang="en-US" sz="1800" dirty="0">
              <a:solidFill>
                <a:srgbClr val="F2F2F2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667D31C0-B8C7-E71C-47DB-4ECB49EED49A}"/>
              </a:ext>
            </a:extLst>
          </p:cNvPr>
          <p:cNvSpPr txBox="1">
            <a:spLocks/>
          </p:cNvSpPr>
          <p:nvPr/>
        </p:nvSpPr>
        <p:spPr>
          <a:xfrm>
            <a:off x="1440000" y="396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Product  – Phase 1</a:t>
            </a:r>
            <a:endParaRPr lang="ko-KR" altLang="en-US" sz="1800" dirty="0">
              <a:solidFill>
                <a:srgbClr val="F2F2F2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0B902681-9C2F-BCED-855A-3F0649204E59}"/>
              </a:ext>
            </a:extLst>
          </p:cNvPr>
          <p:cNvSpPr txBox="1">
            <a:spLocks/>
          </p:cNvSpPr>
          <p:nvPr/>
        </p:nvSpPr>
        <p:spPr>
          <a:xfrm>
            <a:off x="720000" y="504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4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E6D16D30-7262-FD88-9917-692BEDA9F443}"/>
              </a:ext>
            </a:extLst>
          </p:cNvPr>
          <p:cNvSpPr txBox="1">
            <a:spLocks/>
          </p:cNvSpPr>
          <p:nvPr/>
        </p:nvSpPr>
        <p:spPr>
          <a:xfrm>
            <a:off x="1440000" y="504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Modeling &amp; Prototype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09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Product</a:t>
            </a:r>
            <a:r>
              <a:rPr lang="ko-KR" altLang="en-US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결과물 형태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Phase 1 - 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대상 기업 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Issue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 오피니언 정리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기업 이슈에 대해 의미 있는 정보를 선별해주자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1A87CCF-F5F2-1C78-083B-8E188BA15FCD}"/>
              </a:ext>
            </a:extLst>
          </p:cNvPr>
          <p:cNvSpPr/>
          <p:nvPr/>
        </p:nvSpPr>
        <p:spPr>
          <a:xfrm>
            <a:off x="6271498" y="2934537"/>
            <a:ext cx="5181081" cy="3303474"/>
          </a:xfrm>
          <a:prstGeom prst="roundRect">
            <a:avLst>
              <a:gd name="adj" fmla="val 11685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DE4C27-F62B-ABA3-37D8-AE404FDC359E}"/>
              </a:ext>
            </a:extLst>
          </p:cNvPr>
          <p:cNvGrpSpPr/>
          <p:nvPr/>
        </p:nvGrpSpPr>
        <p:grpSpPr>
          <a:xfrm>
            <a:off x="6453941" y="2388754"/>
            <a:ext cx="4074799" cy="427444"/>
            <a:chOff x="7846050" y="2261118"/>
            <a:chExt cx="4074799" cy="4274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DA0EA7-95BF-58B8-ABF0-44FC2A7C3A92}"/>
                </a:ext>
              </a:extLst>
            </p:cNvPr>
            <p:cNvGrpSpPr/>
            <p:nvPr/>
          </p:nvGrpSpPr>
          <p:grpSpPr>
            <a:xfrm>
              <a:off x="7896001" y="2261118"/>
              <a:ext cx="3756002" cy="427444"/>
              <a:chOff x="6611131" y="2180430"/>
              <a:chExt cx="3590379" cy="35278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2C5CD2F-E850-CB40-5189-D560FCB1E62A}"/>
                  </a:ext>
                </a:extLst>
              </p:cNvPr>
              <p:cNvSpPr/>
              <p:nvPr/>
            </p:nvSpPr>
            <p:spPr>
              <a:xfrm>
                <a:off x="6611131" y="2297689"/>
                <a:ext cx="3513667" cy="181543"/>
              </a:xfrm>
              <a:prstGeom prst="rect">
                <a:avLst/>
              </a:prstGeom>
              <a:solidFill>
                <a:srgbClr val="4A65F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" name="부제목 2">
                <a:extLst>
                  <a:ext uri="{FF2B5EF4-FFF2-40B4-BE49-F238E27FC236}">
                    <a16:creationId xmlns:a16="http://schemas.microsoft.com/office/drawing/2014/main" id="{1EAA4288-CED9-CA2C-B725-02BB73F8C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1131" y="2180430"/>
                <a:ext cx="3590379" cy="352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endParaRPr>
              </a:p>
            </p:txBody>
          </p:sp>
        </p:grpSp>
        <p:sp>
          <p:nvSpPr>
            <p:cNvPr id="15" name="부제목 2">
              <a:extLst>
                <a:ext uri="{FF2B5EF4-FFF2-40B4-BE49-F238E27FC236}">
                  <a16:creationId xmlns:a16="http://schemas.microsoft.com/office/drawing/2014/main" id="{0BD2411F-18F3-FC5C-5EFE-ACCE410F0CDD}"/>
                </a:ext>
              </a:extLst>
            </p:cNvPr>
            <p:cNvSpPr txBox="1">
              <a:spLocks/>
            </p:cNvSpPr>
            <p:nvPr/>
          </p:nvSpPr>
          <p:spPr>
            <a:xfrm>
              <a:off x="7846050" y="2261118"/>
              <a:ext cx="4074799" cy="3770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PEER </a:t>
              </a:r>
              <a:r>
                <a: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산업군을 고려한 기업별 이슈 비교</a:t>
              </a:r>
              <a:r>
                <a:rPr lang="en-US" altLang="ko-KR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 </a:t>
              </a:r>
              <a:endPara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ExtraBold" panose="00000900000000000000" pitchFamily="2" charset="0"/>
              </a:endParaRPr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EC9A3B09-0773-4810-E6BA-AB6D34BE1DCC}"/>
              </a:ext>
            </a:extLst>
          </p:cNvPr>
          <p:cNvSpPr txBox="1">
            <a:spLocks/>
          </p:cNvSpPr>
          <p:nvPr/>
        </p:nvSpPr>
        <p:spPr>
          <a:xfrm>
            <a:off x="6453941" y="3138807"/>
            <a:ext cx="4597301" cy="2894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리서치 기간 설정 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PEER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선정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기업별 항목에 대한 이해관계자별 의견 정리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기업 자체 의견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애널리스트 의견 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언론 의견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투자자 의견 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긍정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Issue /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부정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Issue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에 따른 비교 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0D21EF5-4D4D-F4C7-5784-9D5747721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8" y="2053676"/>
            <a:ext cx="5131411" cy="4482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685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Product</a:t>
            </a:r>
            <a:r>
              <a:rPr lang="ko-KR" altLang="en-US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결과물 형태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Phase 1 - 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대상 기업 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Issue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 오피니언 정리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기업 이슈에 대해 의미 있는 정보를 선별해주자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1A87CCF-F5F2-1C78-083B-8E188BA15FCD}"/>
              </a:ext>
            </a:extLst>
          </p:cNvPr>
          <p:cNvSpPr/>
          <p:nvPr/>
        </p:nvSpPr>
        <p:spPr>
          <a:xfrm>
            <a:off x="6271498" y="2934537"/>
            <a:ext cx="5181081" cy="3303474"/>
          </a:xfrm>
          <a:prstGeom prst="roundRect">
            <a:avLst>
              <a:gd name="adj" fmla="val 11685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DE4C27-F62B-ABA3-37D8-AE404FDC359E}"/>
              </a:ext>
            </a:extLst>
          </p:cNvPr>
          <p:cNvGrpSpPr/>
          <p:nvPr/>
        </p:nvGrpSpPr>
        <p:grpSpPr>
          <a:xfrm>
            <a:off x="6453941" y="2388754"/>
            <a:ext cx="4074799" cy="427444"/>
            <a:chOff x="7846050" y="2261118"/>
            <a:chExt cx="4074799" cy="42744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9DA0EA7-95BF-58B8-ABF0-44FC2A7C3A92}"/>
                </a:ext>
              </a:extLst>
            </p:cNvPr>
            <p:cNvGrpSpPr/>
            <p:nvPr/>
          </p:nvGrpSpPr>
          <p:grpSpPr>
            <a:xfrm>
              <a:off x="7896001" y="2261118"/>
              <a:ext cx="3756002" cy="427444"/>
              <a:chOff x="6611131" y="2180430"/>
              <a:chExt cx="3590379" cy="35278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2C5CD2F-E850-CB40-5189-D560FCB1E62A}"/>
                  </a:ext>
                </a:extLst>
              </p:cNvPr>
              <p:cNvSpPr/>
              <p:nvPr/>
            </p:nvSpPr>
            <p:spPr>
              <a:xfrm>
                <a:off x="6611131" y="2297689"/>
                <a:ext cx="3513667" cy="181543"/>
              </a:xfrm>
              <a:prstGeom prst="rect">
                <a:avLst/>
              </a:prstGeom>
              <a:solidFill>
                <a:srgbClr val="4A65F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2" name="부제목 2">
                <a:extLst>
                  <a:ext uri="{FF2B5EF4-FFF2-40B4-BE49-F238E27FC236}">
                    <a16:creationId xmlns:a16="http://schemas.microsoft.com/office/drawing/2014/main" id="{1EAA4288-CED9-CA2C-B725-02BB73F8C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1131" y="2180430"/>
                <a:ext cx="3590379" cy="352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endParaRPr>
              </a:p>
            </p:txBody>
          </p:sp>
        </p:grpSp>
        <p:sp>
          <p:nvSpPr>
            <p:cNvPr id="15" name="부제목 2">
              <a:extLst>
                <a:ext uri="{FF2B5EF4-FFF2-40B4-BE49-F238E27FC236}">
                  <a16:creationId xmlns:a16="http://schemas.microsoft.com/office/drawing/2014/main" id="{0BD2411F-18F3-FC5C-5EFE-ACCE410F0CDD}"/>
                </a:ext>
              </a:extLst>
            </p:cNvPr>
            <p:cNvSpPr txBox="1">
              <a:spLocks/>
            </p:cNvSpPr>
            <p:nvPr/>
          </p:nvSpPr>
          <p:spPr>
            <a:xfrm>
              <a:off x="7846050" y="2261118"/>
              <a:ext cx="4074799" cy="3770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PEER </a:t>
              </a:r>
              <a:r>
                <a: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산업군을 고려한 기업별 이슈 비교</a:t>
              </a:r>
              <a:r>
                <a:rPr lang="en-US" altLang="ko-KR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 </a:t>
              </a:r>
              <a:endPara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ExtraBold" panose="00000900000000000000" pitchFamily="2" charset="0"/>
              </a:endParaRPr>
            </a:p>
          </p:txBody>
        </p:sp>
      </p:grpSp>
      <p:sp>
        <p:nvSpPr>
          <p:cNvPr id="23" name="부제목 2">
            <a:extLst>
              <a:ext uri="{FF2B5EF4-FFF2-40B4-BE49-F238E27FC236}">
                <a16:creationId xmlns:a16="http://schemas.microsoft.com/office/drawing/2014/main" id="{EC9A3B09-0773-4810-E6BA-AB6D34BE1DCC}"/>
              </a:ext>
            </a:extLst>
          </p:cNvPr>
          <p:cNvSpPr txBox="1">
            <a:spLocks/>
          </p:cNvSpPr>
          <p:nvPr/>
        </p:nvSpPr>
        <p:spPr>
          <a:xfrm>
            <a:off x="6453941" y="3138807"/>
            <a:ext cx="4597301" cy="2894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리서치 기간 설정 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PEER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선정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기업별 항목에 대한 이해관계자별 의견 정리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기업 자체 의견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애널리스트 의견 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언론 의견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투자자 의견 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긍정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Issue /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부정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Issue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에 따른 비교 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0D21EF5-4D4D-F4C7-5784-9D5747721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8" y="2053676"/>
            <a:ext cx="5131411" cy="4482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E4EE1B-C926-4D3E-39B1-9A7984E3BDA7}"/>
              </a:ext>
            </a:extLst>
          </p:cNvPr>
          <p:cNvSpPr/>
          <p:nvPr/>
        </p:nvSpPr>
        <p:spPr>
          <a:xfrm>
            <a:off x="0" y="-7771"/>
            <a:ext cx="12192000" cy="6865771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3BD59E-16E0-BDFD-9678-8B3A2E548CA2}"/>
              </a:ext>
            </a:extLst>
          </p:cNvPr>
          <p:cNvSpPr txBox="1">
            <a:spLocks/>
          </p:cNvSpPr>
          <p:nvPr/>
        </p:nvSpPr>
        <p:spPr>
          <a:xfrm>
            <a:off x="759869" y="3048124"/>
            <a:ext cx="10672262" cy="761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FFFFFF"/>
                </a:solidFill>
                <a:highlight>
                  <a:srgbClr val="1C3699"/>
                </a:highlight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왜 이런 방식 사용하지</a:t>
            </a:r>
            <a:r>
              <a:rPr lang="en-US" altLang="ko-KR" sz="2400" dirty="0">
                <a:solidFill>
                  <a:srgbClr val="FFFFFF"/>
                </a:solidFill>
                <a:highlight>
                  <a:srgbClr val="1C3699"/>
                </a:highlight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?</a:t>
            </a:r>
            <a:endParaRPr lang="en-US" altLang="ko-KR" sz="240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91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Product</a:t>
            </a:r>
            <a:r>
              <a:rPr lang="ko-KR" altLang="en-US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Research Problem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기업 리서치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Problem – 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무엇이 중요한지 알기 어렵다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금융시장 정보의 특징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D598AB-06BB-A78A-3C12-A4B12A7D05CB}"/>
              </a:ext>
            </a:extLst>
          </p:cNvPr>
          <p:cNvGrpSpPr/>
          <p:nvPr/>
        </p:nvGrpSpPr>
        <p:grpSpPr>
          <a:xfrm>
            <a:off x="4737920" y="3280307"/>
            <a:ext cx="2740584" cy="2275658"/>
            <a:chOff x="541456" y="2124791"/>
            <a:chExt cx="2740584" cy="129549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D928848-B180-BAC4-77C5-C0C6AA41A000}"/>
                </a:ext>
              </a:extLst>
            </p:cNvPr>
            <p:cNvSpPr/>
            <p:nvPr/>
          </p:nvSpPr>
          <p:spPr>
            <a:xfrm>
              <a:off x="541456" y="2124791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200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9" name="부제목 2">
              <a:extLst>
                <a:ext uri="{FF2B5EF4-FFF2-40B4-BE49-F238E27FC236}">
                  <a16:creationId xmlns:a16="http://schemas.microsoft.com/office/drawing/2014/main" id="{524F24BF-B0CB-D942-159D-80AAFB6ABD8D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18380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빠른 의사결정</a:t>
              </a:r>
              <a:endParaRPr lang="en-US" altLang="ko-KR" sz="12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적절한 기업선정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(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비교정보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중요한 이슈의 판단</a:t>
              </a:r>
              <a:endParaRPr lang="en-US" altLang="ko-KR" sz="12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수익성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597127-8B82-F2A4-5C76-9A604F650EB3}"/>
              </a:ext>
            </a:extLst>
          </p:cNvPr>
          <p:cNvGrpSpPr/>
          <p:nvPr/>
        </p:nvGrpSpPr>
        <p:grpSpPr>
          <a:xfrm>
            <a:off x="539998" y="3292289"/>
            <a:ext cx="3955152" cy="2258804"/>
            <a:chOff x="516986" y="2122227"/>
            <a:chExt cx="2740584" cy="129549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8172E75-6211-7E3E-EF00-5E3EFF989DE1}"/>
                </a:ext>
              </a:extLst>
            </p:cNvPr>
            <p:cNvSpPr/>
            <p:nvPr/>
          </p:nvSpPr>
          <p:spPr>
            <a:xfrm>
              <a:off x="516986" y="2122227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200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17" name="부제목 2">
              <a:extLst>
                <a:ext uri="{FF2B5EF4-FFF2-40B4-BE49-F238E27FC236}">
                  <a16:creationId xmlns:a16="http://schemas.microsoft.com/office/drawing/2014/main" id="{02385C41-B192-1273-2A8F-7EC848AD33E6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18380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다양한 분야의 수많은 기업들</a:t>
              </a: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각 사업분야별 </a:t>
              </a:r>
              <a:r>
                <a:rPr lang="ko-KR" altLang="en-US" sz="12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이슈의 다양성</a:t>
              </a:r>
              <a:endParaRPr lang="en-US" altLang="ko-KR" sz="12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사업보고서 등 공시자료의 </a:t>
              </a:r>
              <a:r>
                <a:rPr lang="ko-KR" altLang="en-US" sz="12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해석이 어려움</a:t>
              </a:r>
              <a:endParaRPr lang="en-US" altLang="ko-KR" sz="12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급변하는 시장상황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,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 그에 따른 </a:t>
              </a:r>
              <a:r>
                <a:rPr lang="ko-KR" altLang="en-US" sz="12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방대한 양의  정보 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(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뉴스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, </a:t>
              </a:r>
              <a:r>
                <a:rPr lang="ko-KR" altLang="en-US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애널리스트 리포트 등</a:t>
              </a:r>
              <a:r>
                <a:rPr lang="en-US" altLang="ko-KR" sz="12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)</a:t>
              </a:r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D722313-F110-59BB-B432-8206EC457F05}"/>
              </a:ext>
            </a:extLst>
          </p:cNvPr>
          <p:cNvGrpSpPr/>
          <p:nvPr/>
        </p:nvGrpSpPr>
        <p:grpSpPr>
          <a:xfrm>
            <a:off x="7721274" y="3293269"/>
            <a:ext cx="4076325" cy="2257425"/>
            <a:chOff x="516986" y="2122227"/>
            <a:chExt cx="2740584" cy="129549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E70A200-9E2F-F7D4-2A7B-1C90D0E9A067}"/>
                </a:ext>
              </a:extLst>
            </p:cNvPr>
            <p:cNvSpPr/>
            <p:nvPr/>
          </p:nvSpPr>
          <p:spPr>
            <a:xfrm>
              <a:off x="516986" y="2122227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200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21" name="부제목 2">
              <a:extLst>
                <a:ext uri="{FF2B5EF4-FFF2-40B4-BE49-F238E27FC236}">
                  <a16:creationId xmlns:a16="http://schemas.microsoft.com/office/drawing/2014/main" id="{8D932032-9542-B6B0-163A-EC693168442B}"/>
                </a:ext>
              </a:extLst>
            </p:cNvPr>
            <p:cNvSpPr txBox="1">
              <a:spLocks/>
            </p:cNvSpPr>
            <p:nvPr/>
          </p:nvSpPr>
          <p:spPr>
            <a:xfrm>
              <a:off x="615854" y="2209447"/>
              <a:ext cx="2549156" cy="11172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AutoNum type="arabicPeriod"/>
              </a:pP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Peer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그룹에 대한 비교정보도 제공해야 함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AutoNum type="arabicPeriod"/>
              </a:pPr>
              <a:r>
                <a:rPr lang="ko-KR" altLang="en-US" sz="12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특정 기업 정보 중 무엇이 중요한지 판단해야 함</a:t>
              </a:r>
              <a:endParaRPr lang="en-US" altLang="ko-KR" sz="12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중요 정보 중 기업에게 호재인지 악재인지 판단 필요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AutoNum type="arabicPeriod"/>
              </a:pPr>
              <a:r>
                <a:rPr lang="ko-KR" altLang="en-US" sz="12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의사결정과정을 간소화 필요</a:t>
              </a:r>
              <a:endParaRPr lang="en-US" altLang="ko-KR" sz="12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sp>
        <p:nvSpPr>
          <p:cNvPr id="31" name="부제목 2">
            <a:extLst>
              <a:ext uri="{FF2B5EF4-FFF2-40B4-BE49-F238E27FC236}">
                <a16:creationId xmlns:a16="http://schemas.microsoft.com/office/drawing/2014/main" id="{E42B9F37-DFE3-C771-B0E1-805408F8F986}"/>
              </a:ext>
            </a:extLst>
          </p:cNvPr>
          <p:cNvSpPr txBox="1">
            <a:spLocks/>
          </p:cNvSpPr>
          <p:nvPr/>
        </p:nvSpPr>
        <p:spPr>
          <a:xfrm>
            <a:off x="8069171" y="2630328"/>
            <a:ext cx="3380529" cy="377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결론</a:t>
            </a: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7FDA40AF-F090-3339-BD63-D11C2C5EF9EC}"/>
              </a:ext>
            </a:extLst>
          </p:cNvPr>
          <p:cNvSpPr txBox="1">
            <a:spLocks/>
          </p:cNvSpPr>
          <p:nvPr/>
        </p:nvSpPr>
        <p:spPr>
          <a:xfrm>
            <a:off x="4737920" y="2630328"/>
            <a:ext cx="2740585" cy="377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금융 정보 활용 핵심</a:t>
            </a: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11E20C6B-1473-73FE-6359-8CBD019193EF}"/>
              </a:ext>
            </a:extLst>
          </p:cNvPr>
          <p:cNvSpPr txBox="1">
            <a:spLocks/>
          </p:cNvSpPr>
          <p:nvPr/>
        </p:nvSpPr>
        <p:spPr>
          <a:xfrm>
            <a:off x="1147281" y="2622393"/>
            <a:ext cx="2740585" cy="3770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금융 정보의 특징</a:t>
            </a:r>
          </a:p>
        </p:txBody>
      </p:sp>
    </p:spTree>
    <p:extLst>
      <p:ext uri="{BB962C8B-B14F-4D97-AF65-F5344CB8AC3E}">
        <p14:creationId xmlns:p14="http://schemas.microsoft.com/office/powerpoint/2010/main" val="307851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Product</a:t>
            </a:r>
            <a:r>
              <a:rPr lang="ko-KR" altLang="en-US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Goal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A25C55E-8200-DBC7-B577-8DE8A00CE1BD}"/>
              </a:ext>
            </a:extLst>
          </p:cNvPr>
          <p:cNvGrpSpPr/>
          <p:nvPr/>
        </p:nvGrpSpPr>
        <p:grpSpPr>
          <a:xfrm>
            <a:off x="1515393" y="2142742"/>
            <a:ext cx="9161215" cy="4265201"/>
            <a:chOff x="539998" y="2142742"/>
            <a:chExt cx="9161215" cy="4265201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959C8A1-9BF1-05DF-9A82-D7013DA987CC}"/>
                </a:ext>
              </a:extLst>
            </p:cNvPr>
            <p:cNvGrpSpPr/>
            <p:nvPr/>
          </p:nvGrpSpPr>
          <p:grpSpPr>
            <a:xfrm>
              <a:off x="539998" y="2142742"/>
              <a:ext cx="9161215" cy="4265201"/>
              <a:chOff x="539997" y="1988316"/>
              <a:chExt cx="10892133" cy="426520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8F3B253-09A2-9EE8-8E15-1711188CD36C}"/>
                  </a:ext>
                </a:extLst>
              </p:cNvPr>
              <p:cNvSpPr/>
              <p:nvPr/>
            </p:nvSpPr>
            <p:spPr>
              <a:xfrm>
                <a:off x="539998" y="2291975"/>
                <a:ext cx="10892132" cy="1770739"/>
              </a:xfrm>
              <a:prstGeom prst="roundRect">
                <a:avLst/>
              </a:prstGeom>
              <a:noFill/>
              <a:ln w="19050">
                <a:solidFill>
                  <a:srgbClr val="4A65F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0DA420B1-0E8C-8CC6-62E6-A7F2433E3382}"/>
                  </a:ext>
                </a:extLst>
              </p:cNvPr>
              <p:cNvSpPr/>
              <p:nvPr/>
            </p:nvSpPr>
            <p:spPr>
              <a:xfrm>
                <a:off x="5018676" y="2097457"/>
                <a:ext cx="2111499" cy="465765"/>
              </a:xfrm>
              <a:prstGeom prst="roundRect">
                <a:avLst>
                  <a:gd name="adj" fmla="val 19162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A65F6"/>
                    </a:solidFill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rPr>
                  <a:t>Analyst</a:t>
                </a:r>
                <a:r>
                  <a:rPr lang="ko-KR" altLang="en-US" sz="1200" dirty="0">
                    <a:solidFill>
                      <a:srgbClr val="4A65F6"/>
                    </a:solidFill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rPr>
                  <a:t> </a:t>
                </a:r>
                <a:r>
                  <a:rPr lang="en-US" altLang="ko-KR" sz="1200" dirty="0">
                    <a:solidFill>
                      <a:srgbClr val="4A65F6"/>
                    </a:solidFill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rPr>
                  <a:t>Cycle</a:t>
                </a:r>
                <a:endParaRPr lang="ko-KR" altLang="en-US" sz="1200" dirty="0">
                  <a:solidFill>
                    <a:srgbClr val="4A65F6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endParaRP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B6A228F6-C610-B2C5-4D62-8117D4620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1934" y="3259754"/>
                <a:ext cx="1813181" cy="0"/>
              </a:xfrm>
              <a:prstGeom prst="straightConnector1">
                <a:avLst/>
              </a:prstGeom>
              <a:ln w="19050">
                <a:solidFill>
                  <a:srgbClr val="4A65F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연결선: 구부러짐 10">
                <a:extLst>
                  <a:ext uri="{FF2B5EF4-FFF2-40B4-BE49-F238E27FC236}">
                    <a16:creationId xmlns:a16="http://schemas.microsoft.com/office/drawing/2014/main" id="{A9199C72-C251-6BCA-DC25-1E85B43F873D}"/>
                  </a:ext>
                </a:extLst>
              </p:cNvPr>
              <p:cNvCxnSpPr>
                <a:cxnSpLocks/>
                <a:stCxn id="31" idx="0"/>
                <a:endCxn id="28" idx="0"/>
              </p:cNvCxnSpPr>
              <p:nvPr/>
            </p:nvCxnSpPr>
            <p:spPr>
              <a:xfrm rot="16200000" flipV="1">
                <a:off x="5973448" y="-1087418"/>
                <a:ext cx="12700" cy="8084962"/>
              </a:xfrm>
              <a:prstGeom prst="curvedConnector3">
                <a:avLst>
                  <a:gd name="adj1" fmla="val 7325583"/>
                </a:avLst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2FCED727-1BF6-E2D2-6E50-10AF4B49914A}"/>
                  </a:ext>
                </a:extLst>
              </p:cNvPr>
              <p:cNvSpPr/>
              <p:nvPr/>
            </p:nvSpPr>
            <p:spPr>
              <a:xfrm>
                <a:off x="539997" y="4566926"/>
                <a:ext cx="10892133" cy="1686591"/>
              </a:xfrm>
              <a:prstGeom prst="roundRect">
                <a:avLst/>
              </a:prstGeom>
              <a:noFill/>
              <a:ln w="19050">
                <a:solidFill>
                  <a:srgbClr val="4A65F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A3AE03D2-8E95-6411-A48D-A7B2DA08BD5E}"/>
                  </a:ext>
                </a:extLst>
              </p:cNvPr>
              <p:cNvSpPr/>
              <p:nvPr/>
            </p:nvSpPr>
            <p:spPr>
              <a:xfrm>
                <a:off x="5018676" y="4334965"/>
                <a:ext cx="2111499" cy="547937"/>
              </a:xfrm>
              <a:prstGeom prst="roundRect">
                <a:avLst>
                  <a:gd name="adj" fmla="val 19162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rgbClr val="4A65F6"/>
                    </a:solidFill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rPr>
                  <a:t>일반인 </a:t>
                </a:r>
                <a:r>
                  <a:rPr lang="en-US" altLang="ko-KR" sz="1200" dirty="0">
                    <a:solidFill>
                      <a:srgbClr val="4A65F6"/>
                    </a:solidFill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rPr>
                  <a:t>Cycle</a:t>
                </a:r>
                <a:endParaRPr lang="ko-KR" altLang="en-US" sz="1200" dirty="0">
                  <a:solidFill>
                    <a:srgbClr val="4A65F6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E7BB88B3-A525-F8EA-BDD8-6000478A4A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6547" y="3259754"/>
                <a:ext cx="1813181" cy="0"/>
              </a:xfrm>
              <a:prstGeom prst="straightConnector1">
                <a:avLst/>
              </a:prstGeom>
              <a:ln w="19050">
                <a:solidFill>
                  <a:srgbClr val="4A65F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2E01BABB-E261-753C-F5F8-D9193AC47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6547" y="5484256"/>
                <a:ext cx="1813181" cy="0"/>
              </a:xfrm>
              <a:prstGeom prst="straightConnector1">
                <a:avLst/>
              </a:prstGeom>
              <a:ln w="19050">
                <a:solidFill>
                  <a:srgbClr val="4A65F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8ADF5BC9-D41C-7D06-79BF-CE62E8468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1934" y="5433651"/>
                <a:ext cx="1813181" cy="0"/>
              </a:xfrm>
              <a:prstGeom prst="straightConnector1">
                <a:avLst/>
              </a:prstGeom>
              <a:ln w="19050">
                <a:solidFill>
                  <a:srgbClr val="4A65F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D89B7E1-3BF5-E518-44E1-0AC8AF65BC6D}"/>
                  </a:ext>
                </a:extLst>
              </p:cNvPr>
              <p:cNvGrpSpPr/>
              <p:nvPr/>
            </p:nvGrpSpPr>
            <p:grpSpPr>
              <a:xfrm>
                <a:off x="875217" y="2955063"/>
                <a:ext cx="2111499" cy="524146"/>
                <a:chOff x="6786035" y="379020"/>
                <a:chExt cx="6742779" cy="1430122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69203D13-CF4D-1C96-9529-979A86C0C2B7}"/>
                    </a:ext>
                  </a:extLst>
                </p:cNvPr>
                <p:cNvSpPr/>
                <p:nvPr/>
              </p:nvSpPr>
              <p:spPr>
                <a:xfrm>
                  <a:off x="6786035" y="379020"/>
                  <a:ext cx="6742779" cy="1430122"/>
                </a:xfrm>
                <a:prstGeom prst="roundRect">
                  <a:avLst>
                    <a:gd name="adj" fmla="val 19011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27000" dist="38100" dir="2700000" sx="101000" sy="101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endParaRPr>
                </a:p>
              </p:txBody>
            </p:sp>
            <p:sp>
              <p:nvSpPr>
                <p:cNvPr id="29" name="부제목 2">
                  <a:extLst>
                    <a:ext uri="{FF2B5EF4-FFF2-40B4-BE49-F238E27FC236}">
                      <a16:creationId xmlns:a16="http://schemas.microsoft.com/office/drawing/2014/main" id="{2478439B-6333-4EBE-2602-485BED9E8FD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25716" y="488337"/>
                  <a:ext cx="6063414" cy="12126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ko-KR" altLang="en-US" sz="1200" dirty="0">
                      <a:solidFill>
                        <a:srgbClr val="4A65F6"/>
                      </a:solidFill>
                      <a:latin typeface="Noto Sans KR Medium" panose="020B0600000000000000" pitchFamily="34" charset="-127"/>
                      <a:ea typeface="Noto Sans KR Medium" panose="020B0600000000000000" pitchFamily="34" charset="-127"/>
                      <a:cs typeface="Poppins Regular" panose="00000500000000000000" pitchFamily="2" charset="0"/>
                    </a:rPr>
                    <a:t>정보 확보</a:t>
                  </a:r>
                  <a:endParaRPr lang="en-US" altLang="ko-KR" sz="1200" dirty="0">
                    <a:solidFill>
                      <a:srgbClr val="4A65F6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Poppins Regular" panose="00000500000000000000" pitchFamily="2" charset="0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43788E64-DC3D-699F-6FF9-F562193D4D9E}"/>
                  </a:ext>
                </a:extLst>
              </p:cNvPr>
              <p:cNvGrpSpPr/>
              <p:nvPr/>
            </p:nvGrpSpPr>
            <p:grpSpPr>
              <a:xfrm>
                <a:off x="8960179" y="2955063"/>
                <a:ext cx="2111499" cy="524146"/>
                <a:chOff x="6786035" y="379020"/>
                <a:chExt cx="6742779" cy="1430122"/>
              </a:xfrm>
            </p:grpSpPr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FB5C3590-81C6-57E0-A317-EC96DAC844FE}"/>
                    </a:ext>
                  </a:extLst>
                </p:cNvPr>
                <p:cNvSpPr/>
                <p:nvPr/>
              </p:nvSpPr>
              <p:spPr>
                <a:xfrm>
                  <a:off x="6786035" y="379020"/>
                  <a:ext cx="6742779" cy="1430122"/>
                </a:xfrm>
                <a:prstGeom prst="roundRect">
                  <a:avLst>
                    <a:gd name="adj" fmla="val 19011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27000" dist="38100" dir="2700000" sx="101000" sy="101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endParaRPr>
                </a:p>
              </p:txBody>
            </p:sp>
            <p:sp>
              <p:nvSpPr>
                <p:cNvPr id="32" name="부제목 2">
                  <a:extLst>
                    <a:ext uri="{FF2B5EF4-FFF2-40B4-BE49-F238E27FC236}">
                      <a16:creationId xmlns:a16="http://schemas.microsoft.com/office/drawing/2014/main" id="{DFA4F481-5DDB-73D6-C61E-0D30D51D94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25716" y="488337"/>
                  <a:ext cx="6063414" cy="12126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ko-KR" altLang="en-US" sz="1200">
                      <a:solidFill>
                        <a:srgbClr val="4A65F6"/>
                      </a:solidFill>
                      <a:latin typeface="Noto Sans KR Medium" panose="020B0600000000000000" pitchFamily="34" charset="-127"/>
                      <a:ea typeface="Noto Sans KR Medium" panose="020B0600000000000000" pitchFamily="34" charset="-127"/>
                      <a:cs typeface="Poppins Regular" panose="00000500000000000000" pitchFamily="2" charset="0"/>
                    </a:rPr>
                    <a:t>정보생산</a:t>
                  </a:r>
                  <a:endParaRPr lang="en-US" altLang="ko-KR" sz="1200" dirty="0">
                    <a:solidFill>
                      <a:srgbClr val="4A65F6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Poppins Regular" panose="00000500000000000000" pitchFamily="2" charset="0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5368286-D182-D798-CDDC-32E9EDB207F8}"/>
                  </a:ext>
                </a:extLst>
              </p:cNvPr>
              <p:cNvGrpSpPr/>
              <p:nvPr/>
            </p:nvGrpSpPr>
            <p:grpSpPr>
              <a:xfrm>
                <a:off x="9010206" y="5197869"/>
                <a:ext cx="2111499" cy="524146"/>
                <a:chOff x="6786035" y="379020"/>
                <a:chExt cx="6742779" cy="1430122"/>
              </a:xfrm>
            </p:grpSpPr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675DF118-A927-4148-2BB3-64511A2490C4}"/>
                    </a:ext>
                  </a:extLst>
                </p:cNvPr>
                <p:cNvSpPr/>
                <p:nvPr/>
              </p:nvSpPr>
              <p:spPr>
                <a:xfrm>
                  <a:off x="6786035" y="379020"/>
                  <a:ext cx="6742779" cy="1430122"/>
                </a:xfrm>
                <a:prstGeom prst="roundRect">
                  <a:avLst>
                    <a:gd name="adj" fmla="val 19011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27000" dist="38100" dir="2700000" sx="101000" sy="101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endParaRPr>
                </a:p>
              </p:txBody>
            </p:sp>
            <p:sp>
              <p:nvSpPr>
                <p:cNvPr id="35" name="부제목 2">
                  <a:extLst>
                    <a:ext uri="{FF2B5EF4-FFF2-40B4-BE49-F238E27FC236}">
                      <a16:creationId xmlns:a16="http://schemas.microsoft.com/office/drawing/2014/main" id="{6183EB84-0960-7FDD-3DC8-08786A672C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25716" y="488337"/>
                  <a:ext cx="6063414" cy="12126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ko-KR" altLang="en-US" sz="1200" dirty="0">
                      <a:solidFill>
                        <a:srgbClr val="4A65F6"/>
                      </a:solidFill>
                      <a:latin typeface="Noto Sans KR Medium" panose="020B0600000000000000" pitchFamily="34" charset="-127"/>
                      <a:ea typeface="Noto Sans KR Medium" panose="020B0600000000000000" pitchFamily="34" charset="-127"/>
                      <a:cs typeface="Poppins Regular" panose="00000500000000000000" pitchFamily="2" charset="0"/>
                    </a:rPr>
                    <a:t>주식거래 행위</a:t>
                  </a:r>
                  <a:endParaRPr lang="en-US" altLang="ko-KR" sz="1200" dirty="0">
                    <a:solidFill>
                      <a:srgbClr val="4A65F6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Poppins Regular" panose="00000500000000000000" pitchFamily="2" charset="0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34AD6AD-8A41-EB95-56D7-12AAAB7B886A}"/>
                  </a:ext>
                </a:extLst>
              </p:cNvPr>
              <p:cNvGrpSpPr/>
              <p:nvPr/>
            </p:nvGrpSpPr>
            <p:grpSpPr>
              <a:xfrm>
                <a:off x="880952" y="5197869"/>
                <a:ext cx="2111499" cy="524146"/>
                <a:chOff x="6786035" y="379020"/>
                <a:chExt cx="6742779" cy="1430122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593254B4-8EAA-068C-B158-867F6F7039E1}"/>
                    </a:ext>
                  </a:extLst>
                </p:cNvPr>
                <p:cNvSpPr/>
                <p:nvPr/>
              </p:nvSpPr>
              <p:spPr>
                <a:xfrm>
                  <a:off x="6786035" y="379020"/>
                  <a:ext cx="6742779" cy="1430122"/>
                </a:xfrm>
                <a:prstGeom prst="roundRect">
                  <a:avLst>
                    <a:gd name="adj" fmla="val 19011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127000" dist="38100" dir="2700000" sx="101000" sy="101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endParaRPr>
                </a:p>
              </p:txBody>
            </p:sp>
            <p:sp>
              <p:nvSpPr>
                <p:cNvPr id="38" name="부제목 2">
                  <a:extLst>
                    <a:ext uri="{FF2B5EF4-FFF2-40B4-BE49-F238E27FC236}">
                      <a16:creationId xmlns:a16="http://schemas.microsoft.com/office/drawing/2014/main" id="{08F9073D-FCC6-6E28-DA13-3A070A1ADE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25716" y="488337"/>
                  <a:ext cx="6063414" cy="12126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buNone/>
                  </a:pPr>
                  <a:r>
                    <a:rPr lang="ko-KR" altLang="en-US" sz="1200" dirty="0">
                      <a:solidFill>
                        <a:srgbClr val="4A65F6"/>
                      </a:solidFill>
                      <a:latin typeface="Noto Sans KR Medium" panose="020B0600000000000000" pitchFamily="34" charset="-127"/>
                      <a:ea typeface="Noto Sans KR Medium" panose="020B0600000000000000" pitchFamily="34" charset="-127"/>
                      <a:cs typeface="Poppins Regular" panose="00000500000000000000" pitchFamily="2" charset="0"/>
                    </a:rPr>
                    <a:t>정보 확보</a:t>
                  </a:r>
                  <a:endParaRPr lang="en-US" altLang="ko-KR" sz="1200" dirty="0">
                    <a:solidFill>
                      <a:srgbClr val="4A65F6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Poppins Regular" panose="00000500000000000000" pitchFamily="2" charset="0"/>
                  </a:endParaRPr>
                </a:p>
              </p:txBody>
            </p:sp>
          </p:grpSp>
          <p:cxnSp>
            <p:nvCxnSpPr>
              <p:cNvPr id="39" name="연결선: 구부러짐 38">
                <a:extLst>
                  <a:ext uri="{FF2B5EF4-FFF2-40B4-BE49-F238E27FC236}">
                    <a16:creationId xmlns:a16="http://schemas.microsoft.com/office/drawing/2014/main" id="{441E0663-CD5B-3543-AE40-69387D769486}"/>
                  </a:ext>
                </a:extLst>
              </p:cNvPr>
              <p:cNvCxnSpPr>
                <a:cxnSpLocks/>
                <a:stCxn id="31" idx="2"/>
                <a:endCxn id="37" idx="0"/>
              </p:cNvCxnSpPr>
              <p:nvPr/>
            </p:nvCxnSpPr>
            <p:spPr>
              <a:xfrm rot="5400000">
                <a:off x="5116986" y="298926"/>
                <a:ext cx="1718660" cy="8079227"/>
              </a:xfrm>
              <a:prstGeom prst="curvedConnector3">
                <a:avLst>
                  <a:gd name="adj1" fmla="val 36065"/>
                </a:avLst>
              </a:prstGeom>
              <a:ln w="63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부제목 2">
                <a:extLst>
                  <a:ext uri="{FF2B5EF4-FFF2-40B4-BE49-F238E27FC236}">
                    <a16:creationId xmlns:a16="http://schemas.microsoft.com/office/drawing/2014/main" id="{6C45488D-6AE0-C133-BBB6-4A70D20FB2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951" y="1988316"/>
                <a:ext cx="2111499" cy="4529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200" b="1" dirty="0">
                    <a:latin typeface="Noto Sans KR Black" panose="020B0A00000000000000" pitchFamily="34" charset="-127"/>
                    <a:ea typeface="Noto Sans KR Black" panose="020B0A00000000000000" pitchFamily="34" charset="-127"/>
                    <a:cs typeface="Poppins ExtraBold" panose="00000900000000000000" pitchFamily="2" charset="0"/>
                  </a:rPr>
                  <a:t>활성화 목표지점</a:t>
                </a:r>
              </a:p>
            </p:txBody>
          </p:sp>
          <p:pic>
            <p:nvPicPr>
              <p:cNvPr id="63" name="그래픽 62" descr="여성 사무직 근로자 단색으로 채워진">
                <a:extLst>
                  <a:ext uri="{FF2B5EF4-FFF2-40B4-BE49-F238E27FC236}">
                    <a16:creationId xmlns:a16="http://schemas.microsoft.com/office/drawing/2014/main" id="{AAB54F08-60BB-2219-78C7-6F1AC929D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52678" y="2695389"/>
                <a:ext cx="1043494" cy="1043494"/>
              </a:xfrm>
              <a:prstGeom prst="rect">
                <a:avLst/>
              </a:prstGeom>
            </p:spPr>
          </p:pic>
          <p:pic>
            <p:nvPicPr>
              <p:cNvPr id="64" name="그래픽 63" descr="사용자 윤곽선">
                <a:extLst>
                  <a:ext uri="{FF2B5EF4-FFF2-40B4-BE49-F238E27FC236}">
                    <a16:creationId xmlns:a16="http://schemas.microsoft.com/office/drawing/2014/main" id="{027877C9-08D5-2C9F-18CC-B28FF6554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23544" y="4897423"/>
                <a:ext cx="1125038" cy="1125038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53272C8-D3F6-2C66-2E2A-8207ECC49749}"/>
                  </a:ext>
                </a:extLst>
              </p:cNvPr>
              <p:cNvSpPr txBox="1"/>
              <p:nvPr/>
            </p:nvSpPr>
            <p:spPr>
              <a:xfrm>
                <a:off x="5337725" y="3718629"/>
                <a:ext cx="1473399" cy="246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rPr>
                  <a:t>Analyst</a:t>
                </a:r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F464FE5-38CC-BE59-73AE-6C46D09F7F8C}"/>
                  </a:ext>
                </a:extLst>
              </p:cNvPr>
              <p:cNvSpPr txBox="1"/>
              <p:nvPr/>
            </p:nvSpPr>
            <p:spPr>
              <a:xfrm>
                <a:off x="5249363" y="5827584"/>
                <a:ext cx="1473399" cy="246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oppins Bold" panose="00000800000000000000" pitchFamily="2" charset="0"/>
                    <a:ea typeface="Noto Sans KR Medium" panose="020B0600000000000000" pitchFamily="34" charset="-127"/>
                    <a:cs typeface="Poppins Bold" panose="00000800000000000000" pitchFamily="2" charset="0"/>
                  </a:rPr>
                  <a:t>일반인</a:t>
                </a:r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8B2BE6DF-2F5F-6B94-C459-94B6CBE63025}"/>
                </a:ext>
              </a:extLst>
            </p:cNvPr>
            <p:cNvSpPr/>
            <p:nvPr/>
          </p:nvSpPr>
          <p:spPr>
            <a:xfrm>
              <a:off x="606836" y="2508153"/>
              <a:ext cx="2228276" cy="3799334"/>
            </a:xfrm>
            <a:prstGeom prst="roundRect">
              <a:avLst/>
            </a:prstGeom>
            <a:noFill/>
            <a:ln w="19050">
              <a:solidFill>
                <a:srgbClr val="4A65F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부제목 2">
            <a:extLst>
              <a:ext uri="{FF2B5EF4-FFF2-40B4-BE49-F238E27FC236}">
                <a16:creationId xmlns:a16="http://schemas.microsoft.com/office/drawing/2014/main" id="{6072B846-C1A5-CA17-136D-A4D829A81B79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금융 정보 확보를 용이하게 해주자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DDF802-1AB9-AA64-F572-91F88B0CCA89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기업 이슈에 대해 의미 있는 정보를 선별해주자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4555738-8984-D64F-4CA3-1B045E5F3E49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78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Product</a:t>
            </a:r>
            <a:r>
              <a:rPr lang="ko-KR" altLang="en-US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Product Funnel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1" name="부제목 2">
            <a:extLst>
              <a:ext uri="{FF2B5EF4-FFF2-40B4-BE49-F238E27FC236}">
                <a16:creationId xmlns:a16="http://schemas.microsoft.com/office/drawing/2014/main" id="{6072B846-C1A5-CA17-136D-A4D829A81B79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 err="1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Finalyst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 (Finance + Analyst)</a:t>
            </a:r>
            <a:endParaRPr lang="ko-KR" altLang="en-US" sz="24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DDF802-1AB9-AA64-F572-91F88B0CCA89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복잡하고 방대한 양의 금융정보를 간편하게 처리 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4555738-8984-D64F-4CA3-1B045E5F3E49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08B1143E-22BC-E20B-7F7E-F68A5632F4B3}"/>
              </a:ext>
            </a:extLst>
          </p:cNvPr>
          <p:cNvSpPr/>
          <p:nvPr/>
        </p:nvSpPr>
        <p:spPr>
          <a:xfrm>
            <a:off x="6597691" y="2295668"/>
            <a:ext cx="2630497" cy="1079106"/>
          </a:xfrm>
          <a:prstGeom prst="chevron">
            <a:avLst/>
          </a:prstGeom>
          <a:solidFill>
            <a:srgbClr val="4A65F6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Data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요약 정리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6DE04C44-363D-D667-6DAD-75E952CFBFF7}"/>
              </a:ext>
            </a:extLst>
          </p:cNvPr>
          <p:cNvSpPr/>
          <p:nvPr/>
        </p:nvSpPr>
        <p:spPr>
          <a:xfrm>
            <a:off x="1966739" y="2295668"/>
            <a:ext cx="2630497" cy="1079106"/>
          </a:xfrm>
          <a:prstGeom prst="chevron">
            <a:avLst/>
          </a:prstGeom>
          <a:solidFill>
            <a:srgbClr val="4A65F6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기업명 입력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53D46C0A-EF1D-8CC4-56CD-A7E48A5DB56F}"/>
              </a:ext>
            </a:extLst>
          </p:cNvPr>
          <p:cNvSpPr/>
          <p:nvPr/>
        </p:nvSpPr>
        <p:spPr>
          <a:xfrm>
            <a:off x="4275052" y="2295668"/>
            <a:ext cx="2630498" cy="1079106"/>
          </a:xfrm>
          <a:prstGeom prst="chevron">
            <a:avLst/>
          </a:prstGeom>
          <a:solidFill>
            <a:srgbClr val="4A65F6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대상기업 및 </a:t>
            </a:r>
            <a:endParaRPr lang="en-US" altLang="ko-KR" sz="1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Peer</a:t>
            </a:r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정보 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2DA5A-B4F9-14A5-8E7D-09712F21B897}"/>
              </a:ext>
            </a:extLst>
          </p:cNvPr>
          <p:cNvSpPr txBox="1"/>
          <p:nvPr/>
        </p:nvSpPr>
        <p:spPr>
          <a:xfrm>
            <a:off x="534323" y="2458658"/>
            <a:ext cx="163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2828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Phase1 - Funnel</a:t>
            </a:r>
            <a:endParaRPr lang="en-US" altLang="ko-KR" sz="1200" dirty="0">
              <a:solidFill>
                <a:srgbClr val="4A65F6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r>
              <a:rPr lang="en-US" altLang="ko-KR" sz="2400" dirty="0" err="1">
                <a:solidFill>
                  <a:srgbClr val="1C3699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Finalyst</a:t>
            </a:r>
            <a:r>
              <a:rPr lang="ko-KR" altLang="en-US" sz="2400" dirty="0">
                <a:solidFill>
                  <a:srgbClr val="1C3699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endParaRPr lang="en-US" altLang="ko-KR" dirty="0">
              <a:solidFill>
                <a:srgbClr val="1C3699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7B171D9B-B778-87B4-5C3E-576CCF1D4C3E}"/>
              </a:ext>
            </a:extLst>
          </p:cNvPr>
          <p:cNvSpPr/>
          <p:nvPr/>
        </p:nvSpPr>
        <p:spPr>
          <a:xfrm>
            <a:off x="8910012" y="2289118"/>
            <a:ext cx="2630497" cy="1079106"/>
          </a:xfrm>
          <a:prstGeom prst="chevron">
            <a:avLst/>
          </a:prstGeom>
          <a:solidFill>
            <a:srgbClr val="4A65F6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분류별</a:t>
            </a:r>
            <a:endParaRPr lang="en-US" altLang="ko-KR" sz="1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오피니언 출력</a:t>
            </a:r>
            <a:endParaRPr lang="en-US" altLang="ko-KR" sz="1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C0195B-D30F-B9D0-418B-4CB6D525B8A8}"/>
              </a:ext>
            </a:extLst>
          </p:cNvPr>
          <p:cNvGrpSpPr/>
          <p:nvPr/>
        </p:nvGrpSpPr>
        <p:grpSpPr>
          <a:xfrm>
            <a:off x="1011246" y="3860801"/>
            <a:ext cx="3015187" cy="2612637"/>
            <a:chOff x="729058" y="1914531"/>
            <a:chExt cx="3015187" cy="455890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ABAD0DB-5B2B-57D9-84BC-4CE79CC316B8}"/>
                </a:ext>
              </a:extLst>
            </p:cNvPr>
            <p:cNvSpPr/>
            <p:nvPr/>
          </p:nvSpPr>
          <p:spPr>
            <a:xfrm>
              <a:off x="729058" y="2247550"/>
              <a:ext cx="3015187" cy="4225889"/>
            </a:xfrm>
            <a:prstGeom prst="roundRect">
              <a:avLst>
                <a:gd name="adj" fmla="val 11685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기업의 공시정보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연내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)</a:t>
              </a:r>
            </a:p>
            <a:p>
              <a:pPr marL="342900" indent="-342900">
                <a:buAutoNum type="arabicPeriod"/>
              </a:pPr>
              <a:endParaRPr lang="en-US" altLang="ko-KR" sz="1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Bold" panose="00000800000000000000" pitchFamily="2" charset="0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네이버 뉴스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최근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3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개월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)</a:t>
              </a:r>
            </a:p>
            <a:p>
              <a:pPr marL="342900" indent="-342900">
                <a:buAutoNum type="arabicPeriod"/>
              </a:pPr>
              <a:endParaRPr lang="en-US" altLang="ko-KR" sz="1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Bold" panose="00000800000000000000" pitchFamily="2" charset="0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애널리스트 보고서</a:t>
              </a:r>
              <a:endParaRPr lang="en-US" altLang="ko-KR" sz="1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Bold" panose="00000800000000000000" pitchFamily="2" charset="0"/>
              </a:endParaRPr>
            </a:p>
            <a:p>
              <a:pPr marL="342900" indent="-342900">
                <a:buAutoNum type="arabicPeriod"/>
              </a:pPr>
              <a:endParaRPr lang="en-US" altLang="ko-KR" sz="1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Bold" panose="00000800000000000000" pitchFamily="2" charset="0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종목토론방 반응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2437A-82A4-C0F6-3FAF-1A071C07BF1E}"/>
                </a:ext>
              </a:extLst>
            </p:cNvPr>
            <p:cNvSpPr/>
            <p:nvPr/>
          </p:nvSpPr>
          <p:spPr>
            <a:xfrm>
              <a:off x="997215" y="1914531"/>
              <a:ext cx="2496854" cy="524211"/>
            </a:xfrm>
            <a:prstGeom prst="roundRect">
              <a:avLst>
                <a:gd name="adj" fmla="val 19162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1C3699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rPr>
                <a:t>정보 수집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5F0558-21AD-162F-C213-A80B268BAB98}"/>
              </a:ext>
            </a:extLst>
          </p:cNvPr>
          <p:cNvGrpSpPr/>
          <p:nvPr/>
        </p:nvGrpSpPr>
        <p:grpSpPr>
          <a:xfrm>
            <a:off x="4588406" y="3860801"/>
            <a:ext cx="3015187" cy="2612638"/>
            <a:chOff x="4588406" y="1914531"/>
            <a:chExt cx="3015187" cy="455890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46059E7-1B7D-B247-ED56-589B98884825}"/>
                </a:ext>
              </a:extLst>
            </p:cNvPr>
            <p:cNvSpPr/>
            <p:nvPr/>
          </p:nvSpPr>
          <p:spPr>
            <a:xfrm>
              <a:off x="4588406" y="2247550"/>
              <a:ext cx="3015187" cy="4225889"/>
            </a:xfrm>
            <a:prstGeom prst="roundRect">
              <a:avLst>
                <a:gd name="adj" fmla="val 11685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rPr>
                <a:t>Kor</a:t>
              </a:r>
              <a:r>
                <a:rPr lang="en-US" altLang="ko-KR" sz="1400" dirty="0">
                  <a:solidFill>
                    <a:schemeClr val="tx1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rPr>
                <a:t> – </a:t>
              </a:r>
              <a:r>
                <a:rPr lang="en-US" altLang="ko-KR" sz="1400" dirty="0" err="1">
                  <a:solidFill>
                    <a:schemeClr val="tx1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rPr>
                <a:t>FinBERT</a:t>
              </a:r>
              <a:endParaRPr lang="en-US" altLang="ko-KR" sz="1400" dirty="0">
                <a:solidFill>
                  <a:schemeClr val="tx1"/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  <a:p>
              <a:pPr algn="ctr"/>
              <a:r>
                <a:rPr lang="en-US" altLang="ko-KR" sz="1400" b="0" i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440,067</a:t>
              </a:r>
              <a:r>
                <a:rPr lang="ko-KR" altLang="en-US" sz="1400" b="0" i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개의 뉴스기사</a:t>
              </a:r>
              <a:endParaRPr lang="en-US" altLang="ko-KR" sz="1400" b="0" i="0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1400" b="0" i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11,237</a:t>
              </a:r>
              <a:r>
                <a:rPr lang="ko-KR" altLang="en-US" sz="1400" b="0" i="0" dirty="0">
                  <a:solidFill>
                    <a:schemeClr val="tx1"/>
                  </a:solidFill>
                  <a:effectLst/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개의 리포트</a:t>
              </a:r>
              <a:endParaRPr lang="en-US" altLang="ko-KR" sz="1400" b="0" i="0" dirty="0">
                <a:solidFill>
                  <a:schemeClr val="tx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총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6,379,315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개의 문장으로 </a:t>
              </a:r>
              <a:endParaRPr lang="en-US" altLang="ko-KR" sz="1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Bold" panose="00000800000000000000" pitchFamily="2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Bold" panose="00000800000000000000" pitchFamily="2" charset="0"/>
                </a:rPr>
                <a:t>pre-trained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rPr>
                <a:t>Fine tuning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4,827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개의 긍정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/ 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부정 </a:t>
              </a:r>
              <a:r>
                <a:rPr lang="en-US" altLang="ko-KR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dataset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사용</a:t>
              </a:r>
              <a:endParaRPr lang="en-US" altLang="ko-KR" sz="1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C6F0410-E48A-0547-8BA8-20EF95F03595}"/>
                </a:ext>
              </a:extLst>
            </p:cNvPr>
            <p:cNvSpPr/>
            <p:nvPr/>
          </p:nvSpPr>
          <p:spPr>
            <a:xfrm>
              <a:off x="4856563" y="1914531"/>
              <a:ext cx="2496854" cy="524213"/>
            </a:xfrm>
            <a:prstGeom prst="roundRect">
              <a:avLst>
                <a:gd name="adj" fmla="val 19162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1C3699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rPr>
                <a:t>모델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C9EEE6-CAE0-9813-E723-6CCA296CFD30}"/>
              </a:ext>
            </a:extLst>
          </p:cNvPr>
          <p:cNvGrpSpPr/>
          <p:nvPr/>
        </p:nvGrpSpPr>
        <p:grpSpPr>
          <a:xfrm>
            <a:off x="8165566" y="3860801"/>
            <a:ext cx="3015187" cy="2612638"/>
            <a:chOff x="8404608" y="2056357"/>
            <a:chExt cx="3015187" cy="441708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6FE0922-5336-1395-C525-4E468A413F8E}"/>
                </a:ext>
              </a:extLst>
            </p:cNvPr>
            <p:cNvSpPr/>
            <p:nvPr/>
          </p:nvSpPr>
          <p:spPr>
            <a:xfrm>
              <a:off x="8404608" y="2247550"/>
              <a:ext cx="3015187" cy="4225889"/>
            </a:xfrm>
            <a:prstGeom prst="roundRect">
              <a:avLst>
                <a:gd name="adj" fmla="val 11685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l" rtl="0" eaLnBrk="1" fontAlgn="t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ko-KR" sz="1800" b="0" i="0" u="none" strike="noStrike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7A1044D-0FAC-C7F5-5213-3FBB90A01243}"/>
                </a:ext>
              </a:extLst>
            </p:cNvPr>
            <p:cNvSpPr/>
            <p:nvPr/>
          </p:nvSpPr>
          <p:spPr>
            <a:xfrm>
              <a:off x="8672765" y="2056357"/>
              <a:ext cx="2496854" cy="507903"/>
            </a:xfrm>
            <a:prstGeom prst="roundRect">
              <a:avLst>
                <a:gd name="adj" fmla="val 19162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1C369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Bold" panose="00000800000000000000" pitchFamily="2" charset="0"/>
                </a:rPr>
                <a:t>키워드 출력 </a:t>
              </a:r>
              <a:r>
                <a:rPr lang="en-US" altLang="ko-KR" sz="1200" dirty="0">
                  <a:solidFill>
                    <a:srgbClr val="1C369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Bold" panose="00000800000000000000" pitchFamily="2" charset="0"/>
                </a:rPr>
                <a:t>(</a:t>
              </a:r>
              <a:r>
                <a:rPr lang="ko-KR" altLang="en-US" sz="1200" dirty="0">
                  <a:solidFill>
                    <a:srgbClr val="1C369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Bold" panose="00000800000000000000" pitchFamily="2" charset="0"/>
                </a:rPr>
                <a:t>단일기업</a:t>
              </a:r>
              <a:r>
                <a:rPr lang="en-US" altLang="ko-KR" sz="1200" dirty="0">
                  <a:solidFill>
                    <a:srgbClr val="1C3699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Bold" panose="00000800000000000000" pitchFamily="2" charset="0"/>
                </a:rPr>
                <a:t>)</a:t>
              </a:r>
              <a:endParaRPr lang="ko-KR" altLang="en-US" sz="1200" dirty="0">
                <a:solidFill>
                  <a:srgbClr val="1C369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</p:grp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50562FBD-DFD3-BE0F-E0E0-7D3217DCC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75074"/>
              </p:ext>
            </p:extLst>
          </p:nvPr>
        </p:nvGraphicFramePr>
        <p:xfrm>
          <a:off x="8433723" y="4349062"/>
          <a:ext cx="2496855" cy="1889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85">
                  <a:extLst>
                    <a:ext uri="{9D8B030D-6E8A-4147-A177-3AD203B41FA5}">
                      <a16:colId xmlns:a16="http://schemas.microsoft.com/office/drawing/2014/main" val="1377467703"/>
                    </a:ext>
                  </a:extLst>
                </a:gridCol>
                <a:gridCol w="832285">
                  <a:extLst>
                    <a:ext uri="{9D8B030D-6E8A-4147-A177-3AD203B41FA5}">
                      <a16:colId xmlns:a16="http://schemas.microsoft.com/office/drawing/2014/main" val="3996156712"/>
                    </a:ext>
                  </a:extLst>
                </a:gridCol>
                <a:gridCol w="832285">
                  <a:extLst>
                    <a:ext uri="{9D8B030D-6E8A-4147-A177-3AD203B41FA5}">
                      <a16:colId xmlns:a16="http://schemas.microsoft.com/office/drawing/2014/main" val="3745705837"/>
                    </a:ext>
                  </a:extLst>
                </a:gridCol>
              </a:tblGrid>
              <a:tr h="37783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rgbClr val="1C3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긍정</a:t>
                      </a:r>
                    </a:p>
                  </a:txBody>
                  <a:tcPr anchor="ctr">
                    <a:solidFill>
                      <a:srgbClr val="1C3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부정</a:t>
                      </a:r>
                    </a:p>
                  </a:txBody>
                  <a:tcPr anchor="ctr">
                    <a:solidFill>
                      <a:srgbClr val="1C3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78208"/>
                  </a:ext>
                </a:extLst>
              </a:tr>
              <a:tr h="37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공시정보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793509"/>
                  </a:ext>
                </a:extLst>
              </a:tr>
              <a:tr h="37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961212"/>
                  </a:ext>
                </a:extLst>
              </a:tr>
              <a:tr h="37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보고서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612383"/>
                  </a:ext>
                </a:extLst>
              </a:tr>
              <a:tr h="37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종목토론방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822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54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F2F2F2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CONTENTS</a:t>
            </a:r>
            <a:endParaRPr lang="ko-KR" altLang="en-US" sz="2000" dirty="0">
              <a:solidFill>
                <a:srgbClr val="F2F2F2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726F49-B1ED-68CB-CB39-8D5091BD812B}"/>
              </a:ext>
            </a:extLst>
          </p:cNvPr>
          <p:cNvCxnSpPr>
            <a:cxnSpLocks/>
          </p:cNvCxnSpPr>
          <p:nvPr/>
        </p:nvCxnSpPr>
        <p:spPr>
          <a:xfrm>
            <a:off x="2435221" y="864000"/>
            <a:ext cx="6115327" cy="0"/>
          </a:xfrm>
          <a:prstGeom prst="line">
            <a:avLst/>
          </a:prstGeom>
          <a:ln w="9525">
            <a:gradFill>
              <a:gsLst>
                <a:gs pos="69000">
                  <a:schemeClr val="bg1"/>
                </a:gs>
                <a:gs pos="0">
                  <a:srgbClr val="31DDD3"/>
                </a:gs>
                <a:gs pos="33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>
            <a:extLst>
              <a:ext uri="{FF2B5EF4-FFF2-40B4-BE49-F238E27FC236}">
                <a16:creationId xmlns:a16="http://schemas.microsoft.com/office/drawing/2014/main" id="{59AFD475-8199-847B-D059-702D022CF153}"/>
              </a:ext>
            </a:extLst>
          </p:cNvPr>
          <p:cNvSpPr txBox="1">
            <a:spLocks/>
          </p:cNvSpPr>
          <p:nvPr/>
        </p:nvSpPr>
        <p:spPr>
          <a:xfrm>
            <a:off x="720000" y="180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1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7AE8A185-0B10-71D3-F06E-63DBDE257C09}"/>
              </a:ext>
            </a:extLst>
          </p:cNvPr>
          <p:cNvSpPr txBox="1">
            <a:spLocks/>
          </p:cNvSpPr>
          <p:nvPr/>
        </p:nvSpPr>
        <p:spPr>
          <a:xfrm>
            <a:off x="1440000" y="180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Background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E36621A4-CD53-543B-B9CB-0A4E91419E2B}"/>
              </a:ext>
            </a:extLst>
          </p:cNvPr>
          <p:cNvSpPr txBox="1">
            <a:spLocks/>
          </p:cNvSpPr>
          <p:nvPr/>
        </p:nvSpPr>
        <p:spPr>
          <a:xfrm>
            <a:off x="720000" y="288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2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4C905BF-5DA9-FC4B-FC39-CE391E70AB9A}"/>
              </a:ext>
            </a:extLst>
          </p:cNvPr>
          <p:cNvSpPr txBox="1">
            <a:spLocks/>
          </p:cNvSpPr>
          <p:nvPr/>
        </p:nvSpPr>
        <p:spPr>
          <a:xfrm>
            <a:off x="1440000" y="288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Business</a:t>
            </a:r>
            <a:r>
              <a:rPr lang="ko-KR" altLang="en-US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Modeling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02EAA745-2D8F-67D6-2DD1-5B3B2032BE50}"/>
              </a:ext>
            </a:extLst>
          </p:cNvPr>
          <p:cNvSpPr txBox="1">
            <a:spLocks/>
          </p:cNvSpPr>
          <p:nvPr/>
        </p:nvSpPr>
        <p:spPr>
          <a:xfrm>
            <a:off x="720000" y="396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3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667D31C0-B8C7-E71C-47DB-4ECB49EED49A}"/>
              </a:ext>
            </a:extLst>
          </p:cNvPr>
          <p:cNvSpPr txBox="1">
            <a:spLocks/>
          </p:cNvSpPr>
          <p:nvPr/>
        </p:nvSpPr>
        <p:spPr>
          <a:xfrm>
            <a:off x="1440000" y="396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Product  – Phase 1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0B902681-9C2F-BCED-855A-3F0649204E59}"/>
              </a:ext>
            </a:extLst>
          </p:cNvPr>
          <p:cNvSpPr txBox="1">
            <a:spLocks/>
          </p:cNvSpPr>
          <p:nvPr/>
        </p:nvSpPr>
        <p:spPr>
          <a:xfrm>
            <a:off x="720000" y="504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4</a:t>
            </a:r>
            <a:endParaRPr lang="ko-KR" altLang="en-US" sz="1800" dirty="0">
              <a:solidFill>
                <a:srgbClr val="F2F2F2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E6D16D30-7262-FD88-9917-692BEDA9F443}"/>
              </a:ext>
            </a:extLst>
          </p:cNvPr>
          <p:cNvSpPr txBox="1">
            <a:spLocks/>
          </p:cNvSpPr>
          <p:nvPr/>
        </p:nvSpPr>
        <p:spPr>
          <a:xfrm>
            <a:off x="1440000" y="504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Modeling &amp; Prototype</a:t>
            </a:r>
            <a:endParaRPr lang="ko-KR" altLang="en-US" sz="1800" dirty="0">
              <a:solidFill>
                <a:srgbClr val="F2F2F2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3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/>
                <a:cs typeface="Poppins Medium" panose="000006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Bold" panose="00000800000000000000"/>
              <a:cs typeface="Poppins Medium" panose="00000600000000000000" pitchFamily="2" charset="0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Model Pipeline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06D72-8753-3209-AD9C-933DC050B950}"/>
              </a:ext>
            </a:extLst>
          </p:cNvPr>
          <p:cNvSpPr txBox="1"/>
          <p:nvPr/>
        </p:nvSpPr>
        <p:spPr>
          <a:xfrm>
            <a:off x="3523969" y="704409"/>
            <a:ext cx="5144061" cy="3775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Model Pipeline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5F03F3-01B4-BC22-72B2-599B2BA6F0B3}"/>
              </a:ext>
            </a:extLst>
          </p:cNvPr>
          <p:cNvSpPr/>
          <p:nvPr/>
        </p:nvSpPr>
        <p:spPr>
          <a:xfrm>
            <a:off x="3744245" y="946314"/>
            <a:ext cx="4660363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A65F6"/>
              </a:solidFill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5267CE2-1449-655D-681C-5048CDD1D863}"/>
              </a:ext>
            </a:extLst>
          </p:cNvPr>
          <p:cNvSpPr txBox="1">
            <a:spLocks/>
          </p:cNvSpPr>
          <p:nvPr/>
        </p:nvSpPr>
        <p:spPr>
          <a:xfrm>
            <a:off x="759869" y="1115328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/>
                <a:cs typeface="Poppins ExtraBold"/>
              </a:rPr>
              <a:t>Flow</a:t>
            </a:r>
            <a:endParaRPr lang="en-US" altLang="ko-KR" sz="2400" dirty="0">
              <a:solidFill>
                <a:srgbClr val="4A65F6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9737195-45E1-A4A4-6A2D-A7088BEAB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01" y="1844496"/>
            <a:ext cx="9537776" cy="430929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81A54BB-C012-2D09-3426-5F1FA9DE8B76}"/>
              </a:ext>
            </a:extLst>
          </p:cNvPr>
          <p:cNvSpPr txBox="1"/>
          <p:nvPr/>
        </p:nvSpPr>
        <p:spPr>
          <a:xfrm>
            <a:off x="534321" y="2052638"/>
            <a:ext cx="163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2828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Phase1 </a:t>
            </a:r>
            <a:r>
              <a:rPr lang="en-US" altLang="ko-KR" sz="2400" dirty="0">
                <a:solidFill>
                  <a:srgbClr val="1C3699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Crawling</a:t>
            </a:r>
            <a:endParaRPr lang="en-US" altLang="ko-KR" dirty="0">
              <a:solidFill>
                <a:srgbClr val="1C3699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C4D7F2-1E7E-6D0C-8571-37767CFC1491}"/>
              </a:ext>
            </a:extLst>
          </p:cNvPr>
          <p:cNvSpPr txBox="1"/>
          <p:nvPr/>
        </p:nvSpPr>
        <p:spPr>
          <a:xfrm>
            <a:off x="534322" y="3561152"/>
            <a:ext cx="1702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2828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Phase2</a:t>
            </a:r>
            <a:endParaRPr lang="en-US" altLang="ko-KR" sz="1200" dirty="0">
              <a:solidFill>
                <a:srgbClr val="4A65F6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r>
              <a:rPr lang="en-US" altLang="ko-KR" sz="2400" dirty="0">
                <a:solidFill>
                  <a:srgbClr val="1C3699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Modeling</a:t>
            </a:r>
            <a:r>
              <a:rPr lang="ko-KR" altLang="en-US" sz="2400" dirty="0">
                <a:solidFill>
                  <a:srgbClr val="1C3699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endParaRPr lang="en-US" altLang="ko-KR" dirty="0">
              <a:solidFill>
                <a:srgbClr val="1C3699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D044C6-F810-66C7-E814-0FE97E7FF086}"/>
              </a:ext>
            </a:extLst>
          </p:cNvPr>
          <p:cNvSpPr txBox="1"/>
          <p:nvPr/>
        </p:nvSpPr>
        <p:spPr>
          <a:xfrm>
            <a:off x="534322" y="5030965"/>
            <a:ext cx="163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2828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Phase3 </a:t>
            </a:r>
            <a:r>
              <a:rPr lang="en-US" altLang="ko-KR" sz="2400" dirty="0">
                <a:solidFill>
                  <a:srgbClr val="1C3699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Product</a:t>
            </a:r>
            <a:endParaRPr lang="en-US" altLang="ko-KR" dirty="0">
              <a:solidFill>
                <a:srgbClr val="1C3699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033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부제목 2">
            <a:extLst>
              <a:ext uri="{FF2B5EF4-FFF2-40B4-BE49-F238E27FC236}">
                <a16:creationId xmlns:a16="http://schemas.microsoft.com/office/drawing/2014/main" id="{AE1AAB4C-C816-9BD1-D443-16E4FE358D97}"/>
              </a:ext>
            </a:extLst>
          </p:cNvPr>
          <p:cNvSpPr txBox="1">
            <a:spLocks/>
          </p:cNvSpPr>
          <p:nvPr/>
        </p:nvSpPr>
        <p:spPr>
          <a:xfrm>
            <a:off x="759869" y="1115328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Data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 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Crawling</a:t>
            </a:r>
            <a:endParaRPr lang="ko-KR" altLang="en-US" sz="24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1348E9F-9100-84EC-55E1-7EB66DA8B583}"/>
              </a:ext>
            </a:extLst>
          </p:cNvPr>
          <p:cNvSpPr txBox="1"/>
          <p:nvPr/>
        </p:nvSpPr>
        <p:spPr>
          <a:xfrm>
            <a:off x="3523969" y="704409"/>
            <a:ext cx="5144061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Data</a:t>
            </a: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 </a:t>
            </a:r>
            <a:r>
              <a:rPr lang="en-US" altLang="ko-KR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Crawling and Preprocessing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E6C90B1-1214-C120-827C-F48C2CA49125}"/>
              </a:ext>
            </a:extLst>
          </p:cNvPr>
          <p:cNvSpPr/>
          <p:nvPr/>
        </p:nvSpPr>
        <p:spPr>
          <a:xfrm>
            <a:off x="3744245" y="946314"/>
            <a:ext cx="4660363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A65F6"/>
              </a:solidFill>
            </a:endParaRPr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9C3B9AB9-E25B-01A1-B970-73DB9E2ACCA8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Data</a:t>
            </a: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 </a:t>
            </a: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Crawling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78CF0A-20A7-0125-9836-435483DF2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45668"/>
              </p:ext>
            </p:extLst>
          </p:nvPr>
        </p:nvGraphicFramePr>
        <p:xfrm>
          <a:off x="617231" y="2083188"/>
          <a:ext cx="10957539" cy="42348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15933">
                  <a:extLst>
                    <a:ext uri="{9D8B030D-6E8A-4147-A177-3AD203B41FA5}">
                      <a16:colId xmlns:a16="http://schemas.microsoft.com/office/drawing/2014/main" val="539863564"/>
                    </a:ext>
                  </a:extLst>
                </a:gridCol>
                <a:gridCol w="2040986">
                  <a:extLst>
                    <a:ext uri="{9D8B030D-6E8A-4147-A177-3AD203B41FA5}">
                      <a16:colId xmlns:a16="http://schemas.microsoft.com/office/drawing/2014/main" val="511215383"/>
                    </a:ext>
                  </a:extLst>
                </a:gridCol>
                <a:gridCol w="2831867">
                  <a:extLst>
                    <a:ext uri="{9D8B030D-6E8A-4147-A177-3AD203B41FA5}">
                      <a16:colId xmlns:a16="http://schemas.microsoft.com/office/drawing/2014/main" val="2971136918"/>
                    </a:ext>
                  </a:extLst>
                </a:gridCol>
                <a:gridCol w="2355583">
                  <a:extLst>
                    <a:ext uri="{9D8B030D-6E8A-4147-A177-3AD203B41FA5}">
                      <a16:colId xmlns:a16="http://schemas.microsoft.com/office/drawing/2014/main" val="1795037794"/>
                    </a:ext>
                  </a:extLst>
                </a:gridCol>
                <a:gridCol w="2313170">
                  <a:extLst>
                    <a:ext uri="{9D8B030D-6E8A-4147-A177-3AD203B41FA5}">
                      <a16:colId xmlns:a16="http://schemas.microsoft.com/office/drawing/2014/main" val="105462483"/>
                    </a:ext>
                  </a:extLst>
                </a:gridCol>
              </a:tblGrid>
              <a:tr h="478090"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dirty="0">
                        <a:solidFill>
                          <a:schemeClr val="bg1"/>
                        </a:solidFill>
                        <a:effectLst/>
                        <a:latin typeface="Poppins Regular"/>
                        <a:ea typeface="Noto Sans KR Medium" panose="020B0600000000000000"/>
                      </a:endParaRPr>
                    </a:p>
                  </a:txBody>
                  <a:tcPr marL="86561" marR="86561" marT="43281" marB="43281" anchor="ctr">
                    <a:solidFill>
                      <a:srgbClr val="1C3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사업보고서</a:t>
                      </a:r>
                    </a:p>
                  </a:txBody>
                  <a:tcPr marL="86561" marR="86561" marT="43281" marB="43281" anchor="ctr">
                    <a:solidFill>
                      <a:srgbClr val="1C3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애널리스트 보고서</a:t>
                      </a:r>
                    </a:p>
                  </a:txBody>
                  <a:tcPr marL="86561" marR="86561" marT="43281" marB="43281" anchor="ctr">
                    <a:solidFill>
                      <a:srgbClr val="1C3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언론 브리핑</a:t>
                      </a:r>
                    </a:p>
                  </a:txBody>
                  <a:tcPr marL="86561" marR="86561" marT="43281" marB="43281" anchor="ctr">
                    <a:solidFill>
                      <a:srgbClr val="1C3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투자자 의견</a:t>
                      </a:r>
                    </a:p>
                  </a:txBody>
                  <a:tcPr marL="86561" marR="86561" marT="43281" marB="43281" anchor="ctr">
                    <a:solidFill>
                      <a:srgbClr val="1C3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559638"/>
                  </a:ext>
                </a:extLst>
              </a:tr>
              <a:tr h="837172"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200" b="0" dirty="0"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Source</a:t>
                      </a: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DART </a:t>
                      </a: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정기보고서</a:t>
                      </a: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한경 컨센서스 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애널리스트 보고서 </a:t>
                      </a: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네이버 뉴스</a:t>
                      </a:r>
                      <a:endParaRPr lang="en-US" altLang="ko-KR" sz="11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제목 및 본문 요약 </a:t>
                      </a: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네이버 주식 종목토론방</a:t>
                      </a: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217456"/>
                  </a:ext>
                </a:extLst>
              </a:tr>
              <a:tr h="949733"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200" b="0" dirty="0"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Method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OpenDartReader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Pdfminer3</a:t>
                      </a:r>
                    </a:p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BeautifulSoup API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random_user_agent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API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BeautifulSoup API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random_user_agent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API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84754"/>
                  </a:ext>
                </a:extLst>
              </a:tr>
              <a:tr h="1231136"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 err="1"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Period</a:t>
                      </a:r>
                      <a:endParaRPr lang="ko-KR" altLang="en-US" sz="1200" b="0" dirty="0">
                        <a:effectLst/>
                        <a:latin typeface="Poppins Bold" panose="00000800000000000000"/>
                        <a:ea typeface="Noto Sans KR Medium" panose="020B0600000000000000"/>
                      </a:endParaRP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2021.12. ~ 2022.09.</a:t>
                      </a:r>
                      <a:endParaRPr lang="ko-KR" altLang="en-US" sz="11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(2021.12 </a:t>
                      </a:r>
                      <a:r>
                        <a:rPr lang="ko-KR" altLang="en-US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사업보고서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2022.03 </a:t>
                      </a:r>
                      <a:r>
                        <a:rPr lang="ko-KR" altLang="en-US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분기보고서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2022.06 </a:t>
                      </a:r>
                      <a:r>
                        <a:rPr lang="ko-KR" altLang="en-US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반기보고서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2022.09 </a:t>
                      </a:r>
                      <a:r>
                        <a:rPr lang="ko-KR" altLang="en-US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분기보고서</a:t>
                      </a: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endParaRPr lang="ko-KR" altLang="en-US" sz="8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2021.12.11. ~ 2022.12.11.</a:t>
                      </a: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사이트 내 업로드 날짜 기준 </a:t>
                      </a: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endParaRPr lang="ko-KR" altLang="en-US" sz="8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2021.12.11. ~ 2022.12.11. </a:t>
                      </a:r>
                      <a:endParaRPr lang="ko-KR" altLang="en-US" sz="11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뉴스 업로드 날짜 기준 </a:t>
                      </a: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endParaRPr lang="ko-KR" altLang="en-US" sz="8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2021.12.11. ~ 2022.12.11.</a:t>
                      </a:r>
                      <a:endParaRPr lang="ko-KR" altLang="en-US" sz="11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등록 날짜 기준 </a:t>
                      </a:r>
                      <a:r>
                        <a:rPr lang="en-US" altLang="ko-KR" sz="8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 </a:t>
                      </a:r>
                      <a:endParaRPr lang="ko-KR" altLang="en-US" sz="8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86561" marR="86561" marT="43281" marB="43281"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38635"/>
                  </a:ext>
                </a:extLst>
              </a:tr>
              <a:tr h="738682"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 err="1"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Sentence</a:t>
                      </a:r>
                      <a:r>
                        <a:rPr lang="en-US" altLang="ko-KR" sz="1200" b="0" dirty="0"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 </a:t>
                      </a:r>
                      <a:r>
                        <a:rPr lang="ko-KR" altLang="en-US" sz="1200" b="0" dirty="0" err="1"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Split</a:t>
                      </a:r>
                      <a:r>
                        <a:rPr lang="ko-KR" altLang="en-US" sz="1200" b="0" dirty="0">
                          <a:effectLst/>
                          <a:latin typeface="Poppins Bold" panose="00000800000000000000"/>
                          <a:ea typeface="Noto Sans KR Medium" panose="020B0600000000000000"/>
                        </a:rPr>
                        <a:t> 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’다</a:t>
                      </a:r>
                      <a:r>
                        <a:rPr lang="en-US" altLang="ko-KR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.’ </a:t>
                      </a: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기준으로 분리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’다</a:t>
                      </a:r>
                      <a:r>
                        <a:rPr lang="en-US" altLang="ko-KR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.’ </a:t>
                      </a: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기준으로 분리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제목</a:t>
                      </a:r>
                      <a:r>
                        <a:rPr lang="en-US" altLang="ko-KR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 </a:t>
                      </a: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본문 요약문을 각각 </a:t>
                      </a:r>
                      <a:endParaRPr lang="en-US" altLang="ko-KR" sz="11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한 문장으로 취급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댓글 하나를</a:t>
                      </a:r>
                      <a:endParaRPr lang="en-US" altLang="ko-KR" sz="11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한 문장으로 취급</a:t>
                      </a:r>
                    </a:p>
                  </a:txBody>
                  <a:tcPr marL="86561" marR="86561" marT="43281" marB="43281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206313"/>
                  </a:ext>
                </a:extLst>
              </a:tr>
            </a:tbl>
          </a:graphicData>
        </a:graphic>
      </p:graphicFrame>
      <p:sp>
        <p:nvSpPr>
          <p:cNvPr id="11" name="부제목 2">
            <a:extLst>
              <a:ext uri="{FF2B5EF4-FFF2-40B4-BE49-F238E27FC236}">
                <a16:creationId xmlns:a16="http://schemas.microsoft.com/office/drawing/2014/main" id="{52FE7E2B-EBC9-B29E-0F44-AA8EEE179DEB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/>
                <a:cs typeface="Poppins Medium" panose="000006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Bold" panose="0000080000000000000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6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F2F2F2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CONTENTS</a:t>
            </a:r>
            <a:endParaRPr lang="ko-KR" altLang="en-US" sz="2000" dirty="0">
              <a:solidFill>
                <a:srgbClr val="F2F2F2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726F49-B1ED-68CB-CB39-8D5091BD812B}"/>
              </a:ext>
            </a:extLst>
          </p:cNvPr>
          <p:cNvCxnSpPr>
            <a:cxnSpLocks/>
          </p:cNvCxnSpPr>
          <p:nvPr/>
        </p:nvCxnSpPr>
        <p:spPr>
          <a:xfrm>
            <a:off x="2435221" y="864000"/>
            <a:ext cx="6115327" cy="0"/>
          </a:xfrm>
          <a:prstGeom prst="line">
            <a:avLst/>
          </a:prstGeom>
          <a:ln w="9525">
            <a:gradFill>
              <a:gsLst>
                <a:gs pos="69000">
                  <a:schemeClr val="bg1"/>
                </a:gs>
                <a:gs pos="0">
                  <a:srgbClr val="31DDD3"/>
                </a:gs>
                <a:gs pos="33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>
            <a:extLst>
              <a:ext uri="{FF2B5EF4-FFF2-40B4-BE49-F238E27FC236}">
                <a16:creationId xmlns:a16="http://schemas.microsoft.com/office/drawing/2014/main" id="{59AFD475-8199-847B-D059-702D022CF153}"/>
              </a:ext>
            </a:extLst>
          </p:cNvPr>
          <p:cNvSpPr txBox="1">
            <a:spLocks/>
          </p:cNvSpPr>
          <p:nvPr/>
        </p:nvSpPr>
        <p:spPr>
          <a:xfrm>
            <a:off x="720000" y="180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1</a:t>
            </a:r>
            <a:endParaRPr lang="ko-KR" altLang="en-US" sz="1800" dirty="0">
              <a:solidFill>
                <a:srgbClr val="F2F2F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7AE8A185-0B10-71D3-F06E-63DBDE257C09}"/>
              </a:ext>
            </a:extLst>
          </p:cNvPr>
          <p:cNvSpPr txBox="1">
            <a:spLocks/>
          </p:cNvSpPr>
          <p:nvPr/>
        </p:nvSpPr>
        <p:spPr>
          <a:xfrm>
            <a:off x="1440000" y="180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Background</a:t>
            </a:r>
            <a:endParaRPr lang="ko-KR" altLang="en-US" sz="1800" dirty="0">
              <a:solidFill>
                <a:srgbClr val="F2F2F2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E36621A4-CD53-543B-B9CB-0A4E91419E2B}"/>
              </a:ext>
            </a:extLst>
          </p:cNvPr>
          <p:cNvSpPr txBox="1">
            <a:spLocks/>
          </p:cNvSpPr>
          <p:nvPr/>
        </p:nvSpPr>
        <p:spPr>
          <a:xfrm>
            <a:off x="720000" y="288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2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4C905BF-5DA9-FC4B-FC39-CE391E70AB9A}"/>
              </a:ext>
            </a:extLst>
          </p:cNvPr>
          <p:cNvSpPr txBox="1">
            <a:spLocks/>
          </p:cNvSpPr>
          <p:nvPr/>
        </p:nvSpPr>
        <p:spPr>
          <a:xfrm>
            <a:off x="1440000" y="288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Business</a:t>
            </a:r>
            <a:r>
              <a:rPr lang="ko-KR" altLang="en-US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Modeling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02EAA745-2D8F-67D6-2DD1-5B3B2032BE50}"/>
              </a:ext>
            </a:extLst>
          </p:cNvPr>
          <p:cNvSpPr txBox="1">
            <a:spLocks/>
          </p:cNvSpPr>
          <p:nvPr/>
        </p:nvSpPr>
        <p:spPr>
          <a:xfrm>
            <a:off x="720000" y="396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3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667D31C0-B8C7-E71C-47DB-4ECB49EED49A}"/>
              </a:ext>
            </a:extLst>
          </p:cNvPr>
          <p:cNvSpPr txBox="1">
            <a:spLocks/>
          </p:cNvSpPr>
          <p:nvPr/>
        </p:nvSpPr>
        <p:spPr>
          <a:xfrm>
            <a:off x="1440000" y="396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Product  – Phase 1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0B902681-9C2F-BCED-855A-3F0649204E59}"/>
              </a:ext>
            </a:extLst>
          </p:cNvPr>
          <p:cNvSpPr txBox="1">
            <a:spLocks/>
          </p:cNvSpPr>
          <p:nvPr/>
        </p:nvSpPr>
        <p:spPr>
          <a:xfrm>
            <a:off x="720000" y="504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4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E6D16D30-7262-FD88-9917-692BEDA9F443}"/>
              </a:ext>
            </a:extLst>
          </p:cNvPr>
          <p:cNvSpPr txBox="1">
            <a:spLocks/>
          </p:cNvSpPr>
          <p:nvPr/>
        </p:nvSpPr>
        <p:spPr>
          <a:xfrm>
            <a:off x="1440000" y="504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Modeling &amp; Prototype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13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부제목 2">
            <a:extLst>
              <a:ext uri="{FF2B5EF4-FFF2-40B4-BE49-F238E27FC236}">
                <a16:creationId xmlns:a16="http://schemas.microsoft.com/office/drawing/2014/main" id="{AE1AAB4C-C816-9BD1-D443-16E4FE358D97}"/>
              </a:ext>
            </a:extLst>
          </p:cNvPr>
          <p:cNvSpPr txBox="1">
            <a:spLocks/>
          </p:cNvSpPr>
          <p:nvPr/>
        </p:nvSpPr>
        <p:spPr>
          <a:xfrm>
            <a:off x="759869" y="1115328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Data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 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Crawling Examples</a:t>
            </a:r>
            <a:endParaRPr lang="ko-KR" altLang="en-US" sz="24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1348E9F-9100-84EC-55E1-7EB66DA8B583}"/>
              </a:ext>
            </a:extLst>
          </p:cNvPr>
          <p:cNvSpPr txBox="1"/>
          <p:nvPr/>
        </p:nvSpPr>
        <p:spPr>
          <a:xfrm>
            <a:off x="3523969" y="704409"/>
            <a:ext cx="5144061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Data</a:t>
            </a:r>
            <a:r>
              <a:rPr lang="ko-KR" altLang="en-US" sz="140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 </a:t>
            </a:r>
            <a:r>
              <a:rPr lang="en-US" altLang="ko-KR" sz="140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Crawling and Preprocessing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E6C90B1-1214-C120-827C-F48C2CA49125}"/>
              </a:ext>
            </a:extLst>
          </p:cNvPr>
          <p:cNvSpPr/>
          <p:nvPr/>
        </p:nvSpPr>
        <p:spPr>
          <a:xfrm>
            <a:off x="3744245" y="946314"/>
            <a:ext cx="4660363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A65F6"/>
              </a:solidFill>
            </a:endParaRPr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9C3B9AB9-E25B-01A1-B970-73DB9E2ACCA8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Data</a:t>
            </a: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 </a:t>
            </a: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Crawling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24BF7F-4643-0A59-996C-4D2638CEA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912240"/>
              </p:ext>
            </p:extLst>
          </p:nvPr>
        </p:nvGraphicFramePr>
        <p:xfrm>
          <a:off x="391886" y="1844496"/>
          <a:ext cx="11430000" cy="4488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225">
                  <a:extLst>
                    <a:ext uri="{9D8B030D-6E8A-4147-A177-3AD203B41FA5}">
                      <a16:colId xmlns:a16="http://schemas.microsoft.com/office/drawing/2014/main" val="702007395"/>
                    </a:ext>
                  </a:extLst>
                </a:gridCol>
                <a:gridCol w="10062775">
                  <a:extLst>
                    <a:ext uri="{9D8B030D-6E8A-4147-A177-3AD203B41FA5}">
                      <a16:colId xmlns:a16="http://schemas.microsoft.com/office/drawing/2014/main" val="3088033191"/>
                    </a:ext>
                  </a:extLst>
                </a:gridCol>
              </a:tblGrid>
              <a:tr h="1277294"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사업보고서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당사는 업계 평균대비 배 향상된 세포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생존력과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개선된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증식력을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보여주는 자체 개발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세포주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에스초이스</a:t>
                      </a:r>
                      <a:r>
                        <a:rPr lang="af-ZA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SCHOice 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개발에 성공하였고 개발 단계별로 표준화된 프로세스를 통해 개발기간을 혁신적으로 단축시킨 위탁 개발 플랫폼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에스셀러레이트</a:t>
                      </a:r>
                      <a:r>
                        <a:rPr lang="af-ZA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SCellerate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를 런칭하였습니다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“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삼성바이오로직스는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바이오의약품을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위탁생산하는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</a:t>
                      </a:r>
                      <a:r>
                        <a:rPr lang="af-ZA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CMO 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사업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세포주개발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공정 제형 분석법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세포주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개발초기 임상까지 개발서비스를 제공하는 </a:t>
                      </a:r>
                      <a:r>
                        <a:rPr lang="af-ZA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CDO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사업 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바이오시밀러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개발 상업화에 중점을 두고 사업을 영위 중입니다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.”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011463"/>
                  </a:ext>
                </a:extLst>
              </a:tr>
              <a:tr h="801402"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애널리스트 리포트</a:t>
                      </a:r>
                      <a:endParaRPr lang="af-ZA" sz="1200" b="0" dirty="0"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“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국내 바이오 회사 최초로 미국 직판을 위해 선제적으로 투자를 했기 영업망을 다지는 시기가 지나면 비용의 안정화와 처방수의 </a:t>
                      </a:r>
                      <a:r>
                        <a:rPr lang="af-ZA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J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커브를 기대해볼 수 있다</a:t>
                      </a: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endParaRPr lang="ko-KR" altLang="en-US" sz="12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40530"/>
                  </a:ext>
                </a:extLst>
              </a:tr>
              <a:tr h="1252166"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언론 브리핑</a:t>
                      </a:r>
                      <a:endParaRPr lang="af-ZA" sz="1200" b="0" dirty="0"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r>
                        <a:rPr lang="af-ZA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BA5 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모더나 백신 긴급사용승인 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삼성바이오로직스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생산</a:t>
                      </a: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endParaRPr lang="ko-KR" altLang="en-US" sz="12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r>
                        <a:rPr lang="af-ZA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SK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바이오팜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표적항암제 국가신약개발사업 과제 선정</a:t>
                      </a: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endParaRPr lang="ko-KR" altLang="en-US" sz="12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r>
                        <a:rPr lang="af-ZA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SK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바이오팜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세노바메이트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엔도그룹에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기술수출캐나다서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상업화</a:t>
                      </a: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endParaRPr lang="ko-KR" altLang="en-US" sz="12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044027"/>
                  </a:ext>
                </a:extLst>
              </a:tr>
              <a:tr h="1157580"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투자자 의견</a:t>
                      </a:r>
                      <a:endParaRPr lang="af-ZA" sz="1200" b="0" dirty="0"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“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미국에서 희귀의약품으로 지정했으면 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상한번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쳐야지</a:t>
                      </a: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endParaRPr lang="ko-KR" altLang="en-US" sz="12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„SK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바이오팜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항암 신약 국가신약개발사업 과제 선정</a:t>
                      </a: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endParaRPr lang="ko-KR" altLang="en-US" sz="12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“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단일가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</a:t>
                      </a: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만원대</a:t>
                      </a:r>
                      <a:r>
                        <a:rPr lang="ko-KR" altLang="en-US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 </a:t>
                      </a:r>
                      <a:r>
                        <a:rPr lang="ko-KR" altLang="en-US" sz="1200" b="0" dirty="0" err="1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실화냐</a:t>
                      </a:r>
                      <a:r>
                        <a:rPr lang="en-US" altLang="ko-KR" sz="1200" b="0" dirty="0"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”</a:t>
                      </a:r>
                      <a:endParaRPr lang="ko-KR" altLang="en-US" sz="1200" b="0" dirty="0"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57088"/>
                  </a:ext>
                </a:extLst>
              </a:tr>
            </a:tbl>
          </a:graphicData>
        </a:graphic>
      </p:graphicFrame>
      <p:sp>
        <p:nvSpPr>
          <p:cNvPr id="2" name="부제목 2">
            <a:extLst>
              <a:ext uri="{FF2B5EF4-FFF2-40B4-BE49-F238E27FC236}">
                <a16:creationId xmlns:a16="http://schemas.microsoft.com/office/drawing/2014/main" id="{4B82357C-7247-B4B4-0675-0E321453F470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/>
                <a:cs typeface="Poppins Medium" panose="000006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Bold" panose="0000080000000000000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6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부제목 2">
            <a:extLst>
              <a:ext uri="{FF2B5EF4-FFF2-40B4-BE49-F238E27FC236}">
                <a16:creationId xmlns:a16="http://schemas.microsoft.com/office/drawing/2014/main" id="{AE1AAB4C-C816-9BD1-D443-16E4FE358D97}"/>
              </a:ext>
            </a:extLst>
          </p:cNvPr>
          <p:cNvSpPr txBox="1">
            <a:spLocks/>
          </p:cNvSpPr>
          <p:nvPr/>
        </p:nvSpPr>
        <p:spPr>
          <a:xfrm>
            <a:off x="759869" y="1115328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Preprocessing</a:t>
            </a:r>
            <a:endParaRPr lang="ko-KR" altLang="en-US" sz="24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1348E9F-9100-84EC-55E1-7EB66DA8B583}"/>
              </a:ext>
            </a:extLst>
          </p:cNvPr>
          <p:cNvSpPr txBox="1"/>
          <p:nvPr/>
        </p:nvSpPr>
        <p:spPr>
          <a:xfrm>
            <a:off x="3523969" y="704409"/>
            <a:ext cx="5144061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Data</a:t>
            </a: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 </a:t>
            </a:r>
            <a:r>
              <a:rPr lang="en-US" altLang="ko-KR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Crawling and Preprocessing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E6C90B1-1214-C120-827C-F48C2CA49125}"/>
              </a:ext>
            </a:extLst>
          </p:cNvPr>
          <p:cNvSpPr/>
          <p:nvPr/>
        </p:nvSpPr>
        <p:spPr>
          <a:xfrm>
            <a:off x="3744245" y="946314"/>
            <a:ext cx="4660363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A65F6"/>
              </a:solidFill>
            </a:endParaRPr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9C3B9AB9-E25B-01A1-B970-73DB9E2ACCA8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Data</a:t>
            </a: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 </a:t>
            </a: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Preprocessing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74299F87-C61C-70D9-D687-462205EC1F81}"/>
              </a:ext>
            </a:extLst>
          </p:cNvPr>
          <p:cNvSpPr txBox="1">
            <a:spLocks/>
          </p:cNvSpPr>
          <p:nvPr/>
        </p:nvSpPr>
        <p:spPr>
          <a:xfrm>
            <a:off x="435307" y="4585813"/>
            <a:ext cx="5535555" cy="1706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불용어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 제거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특수문자 제거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공백 제거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124A60C-8BF4-0B8C-C8EA-7434418E9FC2}"/>
              </a:ext>
            </a:extLst>
          </p:cNvPr>
          <p:cNvCxnSpPr>
            <a:cxnSpLocks/>
            <a:stCxn id="175" idx="2"/>
          </p:cNvCxnSpPr>
          <p:nvPr/>
        </p:nvCxnSpPr>
        <p:spPr>
          <a:xfrm>
            <a:off x="6096000" y="1629168"/>
            <a:ext cx="20450" cy="5008170"/>
          </a:xfrm>
          <a:prstGeom prst="line">
            <a:avLst/>
          </a:prstGeom>
          <a:ln w="25400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부제목 2">
            <a:extLst>
              <a:ext uri="{FF2B5EF4-FFF2-40B4-BE49-F238E27FC236}">
                <a16:creationId xmlns:a16="http://schemas.microsoft.com/office/drawing/2014/main" id="{F58360A7-F2D9-182B-6363-6F5CAA068DED}"/>
              </a:ext>
            </a:extLst>
          </p:cNvPr>
          <p:cNvSpPr txBox="1">
            <a:spLocks/>
          </p:cNvSpPr>
          <p:nvPr/>
        </p:nvSpPr>
        <p:spPr>
          <a:xfrm>
            <a:off x="6579946" y="1844496"/>
            <a:ext cx="5081420" cy="662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1C3699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Poppins Bold" panose="00000800000000000000" pitchFamily="2" charset="0"/>
              </a:rPr>
              <a:t>POS Tagging Based Preprocessing</a:t>
            </a: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C3699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Bold" panose="00000800000000000000" pitchFamily="2" charset="0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3699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Bold" panose="00000800000000000000" pitchFamily="2" charset="0"/>
              </a:rPr>
              <a:t>konlpy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C3699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Bold" panose="00000800000000000000" pitchFamily="2" charset="0"/>
              </a:rPr>
              <a:t> OKT Tokenizer)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1C3699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861EF2FF-3098-B309-3C8C-C61BDC323064}"/>
              </a:ext>
            </a:extLst>
          </p:cNvPr>
          <p:cNvSpPr txBox="1">
            <a:spLocks/>
          </p:cNvSpPr>
          <p:nvPr/>
        </p:nvSpPr>
        <p:spPr>
          <a:xfrm>
            <a:off x="6352879" y="2868255"/>
            <a:ext cx="5535555" cy="323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글자 이상의 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Number’ tagged token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 제거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Verb’ tagged token 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없는 데이터 제거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‘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Puctuation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’, ‘Number’, ‘Alpha’ tagged token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로만 이루어진 데이터 제거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4,000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자 이상 데이터 제거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E2F4FA48-42A0-3E2A-8B03-1EFF39062924}"/>
              </a:ext>
            </a:extLst>
          </p:cNvPr>
          <p:cNvSpPr txBox="1">
            <a:spLocks/>
          </p:cNvSpPr>
          <p:nvPr/>
        </p:nvSpPr>
        <p:spPr>
          <a:xfrm>
            <a:off x="868874" y="3821305"/>
            <a:ext cx="4668423" cy="66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Text Preprocessing</a:t>
            </a:r>
            <a:endParaRPr lang="ko-KR" altLang="en-US" sz="24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24" name="부제목 2">
            <a:extLst>
              <a:ext uri="{FF2B5EF4-FFF2-40B4-BE49-F238E27FC236}">
                <a16:creationId xmlns:a16="http://schemas.microsoft.com/office/drawing/2014/main" id="{26085368-7915-5843-2CF5-4947BFE3E029}"/>
              </a:ext>
            </a:extLst>
          </p:cNvPr>
          <p:cNvSpPr txBox="1">
            <a:spLocks/>
          </p:cNvSpPr>
          <p:nvPr/>
        </p:nvSpPr>
        <p:spPr>
          <a:xfrm>
            <a:off x="868874" y="1675261"/>
            <a:ext cx="4668423" cy="66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err="1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전처리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 필요성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F3330FC1-A3AF-5A92-A927-B2667640F286}"/>
              </a:ext>
            </a:extLst>
          </p:cNvPr>
          <p:cNvSpPr txBox="1">
            <a:spLocks/>
          </p:cNvSpPr>
          <p:nvPr/>
        </p:nvSpPr>
        <p:spPr>
          <a:xfrm>
            <a:off x="435307" y="2383699"/>
            <a:ext cx="5535555" cy="1706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투자자 의견 등에는 은어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속어 등 다수 포함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다른 소스에서도 무의미한 패턴 다수 존재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sz="18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B70D7F79-FBA8-5B45-2081-50C981DC5F4F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/>
                <a:cs typeface="Poppins Medium" panose="000006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Bold" panose="0000080000000000000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12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Model – Fin-BERT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06D72-8753-3209-AD9C-933DC050B950}"/>
              </a:ext>
            </a:extLst>
          </p:cNvPr>
          <p:cNvSpPr txBox="1"/>
          <p:nvPr/>
        </p:nvSpPr>
        <p:spPr>
          <a:xfrm>
            <a:off x="3523969" y="704409"/>
            <a:ext cx="5144061" cy="3775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828282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Model Pipeline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5F03F3-01B4-BC22-72B2-599B2BA6F0B3}"/>
              </a:ext>
            </a:extLst>
          </p:cNvPr>
          <p:cNvSpPr/>
          <p:nvPr/>
        </p:nvSpPr>
        <p:spPr>
          <a:xfrm>
            <a:off x="3744245" y="946314"/>
            <a:ext cx="4660363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A65F6"/>
              </a:solidFill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5267CE2-1449-655D-681C-5048CDD1D863}"/>
              </a:ext>
            </a:extLst>
          </p:cNvPr>
          <p:cNvSpPr txBox="1">
            <a:spLocks/>
          </p:cNvSpPr>
          <p:nvPr/>
        </p:nvSpPr>
        <p:spPr>
          <a:xfrm>
            <a:off x="759869" y="1115328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/>
                <a:cs typeface="Poppins ExtraBold"/>
              </a:rPr>
              <a:t>Fin-BERT</a:t>
            </a:r>
            <a:endParaRPr lang="en-US" altLang="ko-KR" sz="24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pic>
        <p:nvPicPr>
          <p:cNvPr id="13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8E61F1DD-1BD0-3CD6-1EBE-338F6CB1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22" y="1977820"/>
            <a:ext cx="6818493" cy="376485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8AF60F2-B60C-44BF-4941-8401F3537D84}"/>
              </a:ext>
            </a:extLst>
          </p:cNvPr>
          <p:cNvSpPr/>
          <p:nvPr/>
        </p:nvSpPr>
        <p:spPr>
          <a:xfrm>
            <a:off x="714287" y="2649351"/>
            <a:ext cx="3122511" cy="2421789"/>
          </a:xfrm>
          <a:prstGeom prst="roundRect">
            <a:avLst>
              <a:gd name="adj" fmla="val 11685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r>
              <a:rPr lang="en-US" altLang="ko-KR" sz="1400" dirty="0" err="1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문장의</a:t>
            </a:r>
            <a:r>
              <a:rPr lang="en-US" altLang="ko-KR" sz="1400" dirty="0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 긍/</a:t>
            </a:r>
            <a:r>
              <a:rPr lang="en-US" altLang="ko-KR" sz="1400" dirty="0" err="1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부정</a:t>
            </a:r>
            <a:r>
              <a:rPr lang="en-US" altLang="ko-KR" sz="1400" dirty="0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판단</a:t>
            </a:r>
            <a:endParaRPr lang="en-US" altLang="ko-KR" sz="1400" dirty="0">
              <a:solidFill>
                <a:schemeClr val="tx1"/>
              </a:solidFill>
              <a:latin typeface="Noto Sans KR Light"/>
              <a:ea typeface="Noto Sans KR Medium"/>
              <a:cs typeface="Poppins Bold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Noto Sans KR Light"/>
              <a:ea typeface="Noto Sans KR Medium" panose="020B0600000000000000"/>
              <a:cs typeface="Poppins Bold" panose="000008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sz="1400" dirty="0" err="1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금융</a:t>
            </a:r>
            <a:r>
              <a:rPr lang="en-US" altLang="ko-KR" sz="1400" dirty="0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관련</a:t>
            </a:r>
            <a:r>
              <a:rPr lang="en-US" altLang="ko-KR" sz="1400" dirty="0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어휘에</a:t>
            </a:r>
            <a:r>
              <a:rPr lang="en-US" altLang="ko-KR" sz="1400" dirty="0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특화</a:t>
            </a:r>
            <a:endParaRPr lang="en-US" altLang="ko-KR" sz="1400" dirty="0">
              <a:solidFill>
                <a:schemeClr val="tx1"/>
              </a:solidFill>
              <a:latin typeface="Noto Sans KR Light"/>
              <a:ea typeface="Noto Sans KR Medium" panose="020B0600000000000000"/>
              <a:cs typeface="Poppins Bold" panose="000008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tx1"/>
              </a:solidFill>
              <a:latin typeface="Noto Sans KR Light"/>
              <a:ea typeface="Noto Sans KR Medium"/>
              <a:cs typeface="Poppins Bold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높은 확장성 </a:t>
            </a:r>
            <a:r>
              <a:rPr lang="en-US" altLang="ko-KR" sz="1400" dirty="0">
                <a:solidFill>
                  <a:schemeClr val="tx1"/>
                </a:solidFill>
                <a:latin typeface="Noto Sans KR Light"/>
                <a:ea typeface="Noto Sans KR Medium"/>
                <a:cs typeface="Poppins Bold"/>
              </a:rPr>
              <a:t>(by finetuning)</a:t>
            </a:r>
            <a:endParaRPr lang="ko-KR" altLang="en-US" sz="1400" dirty="0">
              <a:solidFill>
                <a:schemeClr val="tx1"/>
              </a:solidFill>
              <a:latin typeface="Noto Sans KR Light"/>
              <a:ea typeface="Noto Sans KR Medium"/>
              <a:cs typeface="Poppins 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233DD30-4A1E-3D0E-0863-FE53FA4D1DDC}"/>
              </a:ext>
            </a:extLst>
          </p:cNvPr>
          <p:cNvSpPr/>
          <p:nvPr/>
        </p:nvSpPr>
        <p:spPr>
          <a:xfrm>
            <a:off x="1027115" y="2458158"/>
            <a:ext cx="2496854" cy="382385"/>
          </a:xfrm>
          <a:prstGeom prst="roundRect">
            <a:avLst>
              <a:gd name="adj" fmla="val 191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C3699"/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rPr>
              <a:t>Fin-BERT </a:t>
            </a:r>
            <a:r>
              <a:rPr lang="ko-KR" altLang="en-US" sz="1600" b="1" dirty="0">
                <a:solidFill>
                  <a:srgbClr val="1C3699"/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rPr>
              <a:t>특징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6F1574A6-9938-07A6-0094-B76951A8EF20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/>
                <a:cs typeface="Poppins Medium" panose="000006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Bold" panose="0000080000000000000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11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Model - </a:t>
            </a:r>
            <a:r>
              <a:rPr lang="en-US" altLang="ko-KR" sz="1000" dirty="0" err="1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BERTopic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06D72-8753-3209-AD9C-933DC050B950}"/>
              </a:ext>
            </a:extLst>
          </p:cNvPr>
          <p:cNvSpPr txBox="1"/>
          <p:nvPr/>
        </p:nvSpPr>
        <p:spPr>
          <a:xfrm>
            <a:off x="3523969" y="704409"/>
            <a:ext cx="5144061" cy="3775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rgbClr val="828282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Model Pipeline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5F03F3-01B4-BC22-72B2-599B2BA6F0B3}"/>
              </a:ext>
            </a:extLst>
          </p:cNvPr>
          <p:cNvSpPr/>
          <p:nvPr/>
        </p:nvSpPr>
        <p:spPr>
          <a:xfrm>
            <a:off x="3744245" y="946314"/>
            <a:ext cx="4660363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A65F6"/>
              </a:solidFill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5267CE2-1449-655D-681C-5048CDD1D863}"/>
              </a:ext>
            </a:extLst>
          </p:cNvPr>
          <p:cNvSpPr txBox="1">
            <a:spLocks/>
          </p:cNvSpPr>
          <p:nvPr/>
        </p:nvSpPr>
        <p:spPr>
          <a:xfrm>
            <a:off x="759869" y="1115328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 err="1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BERTopic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 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Examples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20DC4-0FE9-241A-6743-9970643401BE}"/>
              </a:ext>
            </a:extLst>
          </p:cNvPr>
          <p:cNvSpPr txBox="1"/>
          <p:nvPr/>
        </p:nvSpPr>
        <p:spPr>
          <a:xfrm>
            <a:off x="28854" y="294976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삼성</a:t>
            </a:r>
            <a:endParaRPr lang="en-US" altLang="ko-KR" sz="18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바이오</a:t>
            </a:r>
            <a:endParaRPr lang="en-US" altLang="ko-KR" sz="18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AD213C-A505-89AA-F2E0-0CBE0F0CDA8A}"/>
              </a:ext>
            </a:extLst>
          </p:cNvPr>
          <p:cNvSpPr txBox="1"/>
          <p:nvPr/>
        </p:nvSpPr>
        <p:spPr>
          <a:xfrm>
            <a:off x="28855" y="5173600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altLang="ko-KR" sz="18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SK</a:t>
            </a:r>
          </a:p>
          <a:p>
            <a:pPr marL="0" indent="0" algn="ctr">
              <a:buNone/>
            </a:pPr>
            <a:r>
              <a:rPr lang="ko-KR" altLang="en-US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바이오</a:t>
            </a:r>
            <a:endParaRPr lang="en-US" altLang="ko-KR" sz="18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CB742-15DD-43DB-FBEA-E0789D17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121" y="2338670"/>
            <a:ext cx="2757699" cy="18685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0CE38F-A263-9464-A3A8-8AEC10DB7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482" y="2322914"/>
            <a:ext cx="3231585" cy="18685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614F2E8-5115-7351-85DA-ABCF36C73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731" y="2338670"/>
            <a:ext cx="3246579" cy="186852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17BA72B-1BCB-F2C6-CC04-F45C5FCA09A1}"/>
              </a:ext>
            </a:extLst>
          </p:cNvPr>
          <p:cNvSpPr/>
          <p:nvPr/>
        </p:nvSpPr>
        <p:spPr>
          <a:xfrm>
            <a:off x="898290" y="2179674"/>
            <a:ext cx="11005066" cy="2155002"/>
          </a:xfrm>
          <a:prstGeom prst="roundRect">
            <a:avLst/>
          </a:prstGeom>
          <a:noFill/>
          <a:ln w="19050">
            <a:solidFill>
              <a:srgbClr val="1C3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3D6DEF-FEBF-8D48-DAB9-3CED5DFB9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120" y="4534659"/>
            <a:ext cx="2757699" cy="18685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3D0FDB-A070-5581-C57B-597DE167C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482" y="4534659"/>
            <a:ext cx="3231585" cy="18685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F30FEE1-717D-8FE8-42E9-915F14BCB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730" y="4534659"/>
            <a:ext cx="3269541" cy="186852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3632A62-5381-2579-D9AD-853E4C043A11}"/>
              </a:ext>
            </a:extLst>
          </p:cNvPr>
          <p:cNvSpPr/>
          <p:nvPr/>
        </p:nvSpPr>
        <p:spPr>
          <a:xfrm>
            <a:off x="893684" y="4419265"/>
            <a:ext cx="11005066" cy="2155002"/>
          </a:xfrm>
          <a:prstGeom prst="roundRect">
            <a:avLst/>
          </a:prstGeom>
          <a:noFill/>
          <a:ln w="19050">
            <a:solidFill>
              <a:srgbClr val="1C3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6D3FD8-3AE4-AE02-7B97-4441A8B419F5}"/>
              </a:ext>
            </a:extLst>
          </p:cNvPr>
          <p:cNvSpPr txBox="1"/>
          <p:nvPr/>
        </p:nvSpPr>
        <p:spPr>
          <a:xfrm>
            <a:off x="2019444" y="170271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공시자료</a:t>
            </a:r>
            <a:endParaRPr lang="en-US" altLang="ko-KR" sz="18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E5C5F0-4584-35F2-AB7A-1E6D916A9555}"/>
              </a:ext>
            </a:extLst>
          </p:cNvPr>
          <p:cNvSpPr txBox="1"/>
          <p:nvPr/>
        </p:nvSpPr>
        <p:spPr>
          <a:xfrm>
            <a:off x="5580472" y="170271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뉴스정보</a:t>
            </a:r>
            <a:endParaRPr lang="en-US" altLang="ko-KR" sz="18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3E3D9B-715A-E8EB-BB29-7A73F7615CC1}"/>
              </a:ext>
            </a:extLst>
          </p:cNvPr>
          <p:cNvSpPr txBox="1"/>
          <p:nvPr/>
        </p:nvSpPr>
        <p:spPr>
          <a:xfrm>
            <a:off x="9350697" y="1702719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ko-KR" altLang="en-US" sz="18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종목토론방</a:t>
            </a:r>
            <a:endParaRPr lang="en-US" altLang="ko-KR" sz="18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D9C9D3CB-462A-EB23-5A84-89CC8A70067B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/>
                <a:cs typeface="Poppins Medium" panose="000006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Bold" panose="0000080000000000000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8FFDD29-509E-0AFB-B403-F88D1E91128C}"/>
              </a:ext>
            </a:extLst>
          </p:cNvPr>
          <p:cNvSpPr/>
          <p:nvPr/>
        </p:nvSpPr>
        <p:spPr>
          <a:xfrm>
            <a:off x="396630" y="1643554"/>
            <a:ext cx="5209671" cy="4993784"/>
          </a:xfrm>
          <a:prstGeom prst="roundRect">
            <a:avLst>
              <a:gd name="adj" fmla="val 11685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2B8D7AB9-AB0D-6974-430C-9AF6362ADA63}"/>
              </a:ext>
            </a:extLst>
          </p:cNvPr>
          <p:cNvSpPr/>
          <p:nvPr/>
        </p:nvSpPr>
        <p:spPr>
          <a:xfrm>
            <a:off x="6614288" y="1643554"/>
            <a:ext cx="5181081" cy="4993784"/>
          </a:xfrm>
          <a:prstGeom prst="roundRect">
            <a:avLst>
              <a:gd name="adj" fmla="val 11685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Data</a:t>
            </a: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 </a:t>
            </a: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Management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06D72-8753-3209-AD9C-933DC050B950}"/>
              </a:ext>
            </a:extLst>
          </p:cNvPr>
          <p:cNvSpPr txBox="1"/>
          <p:nvPr/>
        </p:nvSpPr>
        <p:spPr>
          <a:xfrm>
            <a:off x="3523969" y="704409"/>
            <a:ext cx="5144061" cy="3775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Service Details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5F03F3-01B4-BC22-72B2-599B2BA6F0B3}"/>
              </a:ext>
            </a:extLst>
          </p:cNvPr>
          <p:cNvSpPr/>
          <p:nvPr/>
        </p:nvSpPr>
        <p:spPr>
          <a:xfrm>
            <a:off x="3744245" y="946314"/>
            <a:ext cx="4660363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A65F6"/>
              </a:solidFill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5267CE2-1449-655D-681C-5048CDD1D863}"/>
              </a:ext>
            </a:extLst>
          </p:cNvPr>
          <p:cNvSpPr txBox="1">
            <a:spLocks/>
          </p:cNvSpPr>
          <p:nvPr/>
        </p:nvSpPr>
        <p:spPr>
          <a:xfrm>
            <a:off x="759869" y="1115328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 err="1">
                <a:solidFill>
                  <a:srgbClr val="1C3699"/>
                </a:solidFill>
                <a:latin typeface="Noto Sans KR Black" panose="020B0A00000000000000" pitchFamily="34" charset="-127"/>
                <a:ea typeface="Noto Sans KR Black"/>
                <a:cs typeface="Poppins ExtraBold"/>
              </a:rPr>
              <a:t>데이터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/>
                <a:cs typeface="Poppins ExtraBold"/>
              </a:rPr>
              <a:t> </a:t>
            </a:r>
            <a:r>
              <a:rPr lang="en-US" altLang="ko-KR" sz="2400" dirty="0" err="1">
                <a:solidFill>
                  <a:srgbClr val="1C3699"/>
                </a:solidFill>
                <a:latin typeface="Noto Sans KR Black" panose="020B0A00000000000000" pitchFamily="34" charset="-127"/>
                <a:ea typeface="Noto Sans KR Black"/>
                <a:cs typeface="Poppins ExtraBold"/>
              </a:rPr>
              <a:t>관리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/>
                <a:cs typeface="Poppins ExtraBold"/>
              </a:rPr>
              <a:t> 및 </a:t>
            </a:r>
            <a:r>
              <a:rPr lang="en-US" altLang="ko-KR" sz="2400" dirty="0" err="1">
                <a:solidFill>
                  <a:srgbClr val="1C3699"/>
                </a:solidFill>
                <a:latin typeface="Noto Sans KR Black" panose="020B0A00000000000000" pitchFamily="34" charset="-127"/>
                <a:ea typeface="Noto Sans KR Black"/>
                <a:cs typeface="Poppins ExtraBold"/>
              </a:rPr>
              <a:t>구성</a:t>
            </a:r>
            <a:endParaRPr lang="en-US" altLang="ko-KR" sz="24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0805046-F507-46BA-D271-F83EAC1A81C5}"/>
              </a:ext>
            </a:extLst>
          </p:cNvPr>
          <p:cNvSpPr txBox="1">
            <a:spLocks/>
          </p:cNvSpPr>
          <p:nvPr/>
        </p:nvSpPr>
        <p:spPr>
          <a:xfrm>
            <a:off x="1303650" y="1208051"/>
            <a:ext cx="3098588" cy="6623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400" dirty="0">
              <a:solidFill>
                <a:srgbClr val="4A65F6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7AA66325-5986-F631-8491-13706CFFEBF6}"/>
              </a:ext>
            </a:extLst>
          </p:cNvPr>
          <p:cNvSpPr txBox="1">
            <a:spLocks/>
          </p:cNvSpPr>
          <p:nvPr/>
        </p:nvSpPr>
        <p:spPr>
          <a:xfrm>
            <a:off x="542135" y="1629168"/>
            <a:ext cx="5056026" cy="5055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/>
              <a:cs typeface="Poppins Regular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DB : db.sqlite3 사용</a:t>
            </a:r>
            <a:endParaRPr lang="ko-KR" altLang="en-US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 err="1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Crawling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, </a:t>
            </a:r>
            <a:r>
              <a:rPr lang="ko-KR" altLang="en-US" sz="1400" dirty="0" err="1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Inference가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 오래 걸림 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			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DB에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 데이터 저장 후, 요청이 들어오면 출력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/>
              <a:cs typeface="Poppins Regular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DB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</a:rPr>
              <a:t>에 저장되는 기업 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 KOSPI 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상장사 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(Heavy)	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저장되지 않는 경우 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상장사가 아닌 경우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)			 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적은 데이터 규모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				 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/>
                <a:cs typeface="Poppins Regular"/>
                <a:sym typeface="Wingdings" panose="05000000000000000000" pitchFamily="2" charset="2"/>
              </a:rPr>
              <a:t>상대적으로 적은 시간으로 출력 가능</a:t>
            </a:r>
            <a:endParaRPr lang="ko-KR" altLang="en-US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 err="1">
                <a:solidFill>
                  <a:srgbClr val="333333"/>
                </a:solidFill>
                <a:ea typeface="Noto Sans KR"/>
                <a:cs typeface="Poppins Regular"/>
              </a:rPr>
              <a:t>Crawling</a:t>
            </a:r>
            <a:r>
              <a:rPr lang="ko-KR" altLang="en-US" sz="1400" dirty="0">
                <a:solidFill>
                  <a:srgbClr val="333333"/>
                </a:solidFill>
                <a:ea typeface="Noto Sans KR"/>
                <a:cs typeface="Poppins Regular"/>
              </a:rPr>
              <a:t> Data 일별 수집 00시 기준</a:t>
            </a:r>
          </a:p>
          <a:p>
            <a:pPr marL="971550" lvl="1" indent="-171450">
              <a:lnSpc>
                <a:spcPct val="110000"/>
              </a:lnSpc>
              <a:buFontTx/>
              <a:buChar char="-"/>
            </a:pPr>
            <a:r>
              <a:rPr lang="ko-KR" sz="1000" dirty="0">
                <a:solidFill>
                  <a:srgbClr val="333333"/>
                </a:solidFill>
                <a:latin typeface="Malgun Gothic"/>
                <a:ea typeface="Malgun Gothic"/>
                <a:cs typeface="Poppins Regular"/>
              </a:rPr>
              <a:t>최종 </a:t>
            </a:r>
            <a:r>
              <a:rPr lang="ko-KR" sz="1000" dirty="0" err="1">
                <a:solidFill>
                  <a:srgbClr val="333333"/>
                </a:solidFill>
                <a:latin typeface="Malgun Gothic"/>
                <a:ea typeface="Malgun Gothic"/>
                <a:cs typeface="Poppins Regular"/>
              </a:rPr>
              <a:t>크롤링</a:t>
            </a:r>
            <a:r>
              <a:rPr lang="ko-KR" sz="1000" dirty="0">
                <a:solidFill>
                  <a:srgbClr val="333333"/>
                </a:solidFill>
                <a:latin typeface="Malgun Gothic"/>
                <a:ea typeface="Malgun Gothic"/>
                <a:cs typeface="Poppins Regular"/>
              </a:rPr>
              <a:t> 위치 이후부터 업데이트</a:t>
            </a:r>
            <a:r>
              <a:rPr lang="ko-KR" sz="1000" dirty="0">
                <a:latin typeface="Malgun Gothic"/>
                <a:ea typeface="Malgun Gothic"/>
                <a:cs typeface="Poppins Regular"/>
              </a:rPr>
              <a:t> </a:t>
            </a:r>
            <a:endParaRPr lang="ko-KR" dirty="0"/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ea typeface="Noto Sans KR"/>
                <a:cs typeface="Poppins Regular"/>
              </a:rPr>
              <a:t>누적해서 커지는 규모의 </a:t>
            </a:r>
            <a:r>
              <a:rPr lang="en-US" altLang="ko-KR" sz="1400" dirty="0">
                <a:solidFill>
                  <a:srgbClr val="333333"/>
                </a:solidFill>
                <a:ea typeface="Noto Sans KR"/>
                <a:cs typeface="Poppins Regular"/>
              </a:rPr>
              <a:t>DB</a:t>
            </a:r>
            <a:r>
              <a:rPr lang="ko-KR" altLang="en-US" sz="1400" dirty="0">
                <a:solidFill>
                  <a:srgbClr val="333333"/>
                </a:solidFill>
                <a:ea typeface="Noto Sans KR"/>
                <a:cs typeface="Poppins Regular"/>
              </a:rPr>
              <a:t>관리 대책 필요</a:t>
            </a:r>
            <a:endParaRPr lang="en-US" altLang="ko-KR" sz="1400" dirty="0">
              <a:solidFill>
                <a:srgbClr val="333333"/>
              </a:solidFill>
              <a:ea typeface="Noto Sans KR"/>
              <a:cs typeface="Poppins Regular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ea typeface="Noto Sans KR"/>
                <a:cs typeface="Poppins Regular"/>
              </a:rPr>
              <a:t>모델 경량화 방식 고민 필요</a:t>
            </a:r>
          </a:p>
          <a:p>
            <a:pPr marL="571500" lvl="1" indent="0">
              <a:lnSpc>
                <a:spcPct val="110000"/>
              </a:lnSpc>
              <a:buNone/>
            </a:pPr>
            <a:endParaRPr lang="ko-KR" altLang="en-US" sz="1400" dirty="0">
              <a:solidFill>
                <a:srgbClr val="000000"/>
              </a:solidFill>
              <a:latin typeface="맑은 고딕"/>
              <a:ea typeface="맑은 고딕"/>
              <a:cs typeface="Poppins Regular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0248E3-F041-6BF1-92FD-0113C6F497D7}"/>
              </a:ext>
            </a:extLst>
          </p:cNvPr>
          <p:cNvSpPr/>
          <p:nvPr/>
        </p:nvSpPr>
        <p:spPr>
          <a:xfrm>
            <a:off x="7476759" y="1951236"/>
            <a:ext cx="1480125" cy="445118"/>
          </a:xfrm>
          <a:prstGeom prst="rect">
            <a:avLst/>
          </a:prstGeom>
          <a:solidFill>
            <a:srgbClr val="1C3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oppins Bold" panose="00000800000000000000" pitchFamily="2" charset="0"/>
                <a:ea typeface="Noto Sans KR Light" panose="020B0300000000000000"/>
                <a:cs typeface="Poppins Bold" panose="00000800000000000000" pitchFamily="2" charset="0"/>
              </a:rPr>
              <a:t>Heavy</a:t>
            </a:r>
            <a:endParaRPr lang="ko-KR" altLang="en-US" sz="1400" dirty="0">
              <a:latin typeface="Poppins Bold" panose="00000800000000000000" pitchFamily="2" charset="0"/>
              <a:ea typeface="Noto Sans KR Light" panose="020B0300000000000000"/>
              <a:cs typeface="Poppins Bold" panose="00000800000000000000" pitchFamily="2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9D7CE6-06A5-EC66-255D-1E5EA4A727E5}"/>
              </a:ext>
            </a:extLst>
          </p:cNvPr>
          <p:cNvSpPr/>
          <p:nvPr/>
        </p:nvSpPr>
        <p:spPr>
          <a:xfrm>
            <a:off x="9715404" y="1951236"/>
            <a:ext cx="1480125" cy="445118"/>
          </a:xfrm>
          <a:prstGeom prst="rect">
            <a:avLst/>
          </a:prstGeom>
          <a:solidFill>
            <a:srgbClr val="1C3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oppins Bold" panose="00000800000000000000" pitchFamily="2" charset="0"/>
                <a:ea typeface="Noto Sans KR Light" panose="020B0300000000000000"/>
                <a:cs typeface="Poppins Bold" panose="00000800000000000000" pitchFamily="2" charset="0"/>
              </a:rPr>
              <a:t>Light</a:t>
            </a:r>
            <a:endParaRPr lang="ko-KR" altLang="en-US" sz="1400" dirty="0">
              <a:latin typeface="Poppins Bold" panose="00000800000000000000" pitchFamily="2" charset="0"/>
              <a:ea typeface="Noto Sans KR Light" panose="020B0300000000000000"/>
              <a:cs typeface="Poppins Bold" panose="00000800000000000000" pitchFamily="2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FFECFF-EA9F-916D-7C8D-10CD6C5E1C06}"/>
              </a:ext>
            </a:extLst>
          </p:cNvPr>
          <p:cNvSpPr/>
          <p:nvPr/>
        </p:nvSpPr>
        <p:spPr>
          <a:xfrm>
            <a:off x="7476759" y="2773835"/>
            <a:ext cx="1480125" cy="445118"/>
          </a:xfrm>
          <a:prstGeom prst="rect">
            <a:avLst/>
          </a:prstGeom>
          <a:solidFill>
            <a:srgbClr val="1C3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oppins Bold" panose="00000800000000000000" pitchFamily="2" charset="0"/>
                <a:ea typeface="Noto Sans KR Light" panose="020B0300000000000000"/>
                <a:cs typeface="Poppins Bold" panose="00000800000000000000" pitchFamily="2" charset="0"/>
              </a:rPr>
              <a:t>Crawling</a:t>
            </a:r>
            <a:endParaRPr lang="ko-KR" altLang="en-US" sz="1400" dirty="0">
              <a:latin typeface="Poppins Bold" panose="00000800000000000000" pitchFamily="2" charset="0"/>
              <a:ea typeface="Noto Sans KR Light" panose="020B0300000000000000"/>
              <a:cs typeface="Poppins Bold" panose="00000800000000000000" pitchFamily="2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519847-EB76-4E85-2861-D76BF2A82445}"/>
              </a:ext>
            </a:extLst>
          </p:cNvPr>
          <p:cNvSpPr/>
          <p:nvPr/>
        </p:nvSpPr>
        <p:spPr>
          <a:xfrm>
            <a:off x="7476759" y="3596434"/>
            <a:ext cx="1480125" cy="445118"/>
          </a:xfrm>
          <a:prstGeom prst="rect">
            <a:avLst/>
          </a:prstGeom>
          <a:solidFill>
            <a:srgbClr val="1C3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oppins Bold" panose="00000800000000000000" pitchFamily="2" charset="0"/>
                <a:ea typeface="Noto Sans KR Light" panose="020B0300000000000000"/>
                <a:cs typeface="Poppins Bold" panose="00000800000000000000" pitchFamily="2" charset="0"/>
              </a:rPr>
              <a:t>Inference</a:t>
            </a:r>
            <a:endParaRPr lang="ko-KR" altLang="en-US" sz="1400" dirty="0">
              <a:latin typeface="Poppins Bold" panose="00000800000000000000" pitchFamily="2" charset="0"/>
              <a:ea typeface="Noto Sans KR Light" panose="020B0300000000000000"/>
              <a:cs typeface="Poppins Bold" panose="00000800000000000000" pitchFamily="2" charset="0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3ECF8F8-B96E-78FF-E979-AE564AF4DD0A}"/>
              </a:ext>
            </a:extLst>
          </p:cNvPr>
          <p:cNvCxnSpPr>
            <a:cxnSpLocks/>
          </p:cNvCxnSpPr>
          <p:nvPr/>
        </p:nvCxnSpPr>
        <p:spPr>
          <a:xfrm>
            <a:off x="6096000" y="1629168"/>
            <a:ext cx="20450" cy="5008170"/>
          </a:xfrm>
          <a:prstGeom prst="line">
            <a:avLst/>
          </a:prstGeom>
          <a:ln w="25400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F017975-65F6-67F2-A1AA-394BCE534051}"/>
              </a:ext>
            </a:extLst>
          </p:cNvPr>
          <p:cNvCxnSpPr>
            <a:cxnSpLocks/>
          </p:cNvCxnSpPr>
          <p:nvPr/>
        </p:nvCxnSpPr>
        <p:spPr>
          <a:xfrm>
            <a:off x="8216822" y="4101705"/>
            <a:ext cx="0" cy="239361"/>
          </a:xfrm>
          <a:prstGeom prst="straightConnector1">
            <a:avLst/>
          </a:prstGeom>
          <a:ln w="285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순서도: 자기 디스크 52">
            <a:extLst>
              <a:ext uri="{FF2B5EF4-FFF2-40B4-BE49-F238E27FC236}">
                <a16:creationId xmlns:a16="http://schemas.microsoft.com/office/drawing/2014/main" id="{1211394D-A384-4A62-A29D-0EF3B1CECFC7}"/>
              </a:ext>
            </a:extLst>
          </p:cNvPr>
          <p:cNvSpPr/>
          <p:nvPr/>
        </p:nvSpPr>
        <p:spPr>
          <a:xfrm>
            <a:off x="7476759" y="4401219"/>
            <a:ext cx="1480125" cy="981041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oppins Bold" panose="00000800000000000000" pitchFamily="2" charset="0"/>
                <a:ea typeface="Noto Sans KR Light" panose="020B0300000000000000"/>
                <a:cs typeface="Poppins Bold" panose="00000800000000000000" pitchFamily="2" charset="0"/>
              </a:rPr>
              <a:t>Database</a:t>
            </a:r>
            <a:endParaRPr lang="ko-KR" altLang="en-US" sz="1800" dirty="0">
              <a:latin typeface="Poppins Bold" panose="00000800000000000000" pitchFamily="2" charset="0"/>
              <a:ea typeface="Noto Sans KR Light" panose="020B0300000000000000"/>
              <a:cs typeface="Poppins Bold" panose="00000800000000000000" pitchFamily="2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C45E566-9C4B-535C-6D04-7BFE61E69055}"/>
              </a:ext>
            </a:extLst>
          </p:cNvPr>
          <p:cNvCxnSpPr>
            <a:cxnSpLocks/>
          </p:cNvCxnSpPr>
          <p:nvPr/>
        </p:nvCxnSpPr>
        <p:spPr>
          <a:xfrm>
            <a:off x="8216822" y="3296920"/>
            <a:ext cx="0" cy="239361"/>
          </a:xfrm>
          <a:prstGeom prst="straightConnector1">
            <a:avLst/>
          </a:prstGeom>
          <a:ln w="285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6C6D50A-B951-7BA8-B853-415FC81A29BB}"/>
              </a:ext>
            </a:extLst>
          </p:cNvPr>
          <p:cNvCxnSpPr>
            <a:cxnSpLocks/>
          </p:cNvCxnSpPr>
          <p:nvPr/>
        </p:nvCxnSpPr>
        <p:spPr>
          <a:xfrm>
            <a:off x="8216822" y="2465414"/>
            <a:ext cx="0" cy="239361"/>
          </a:xfrm>
          <a:prstGeom prst="straightConnector1">
            <a:avLst/>
          </a:prstGeom>
          <a:ln w="285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EC5F5BC-9806-496F-C1A2-FD77DF4DA849}"/>
              </a:ext>
            </a:extLst>
          </p:cNvPr>
          <p:cNvSpPr/>
          <p:nvPr/>
        </p:nvSpPr>
        <p:spPr>
          <a:xfrm>
            <a:off x="7476760" y="5836407"/>
            <a:ext cx="3712734" cy="445118"/>
          </a:xfrm>
          <a:prstGeom prst="rect">
            <a:avLst/>
          </a:prstGeom>
          <a:solidFill>
            <a:srgbClr val="1C3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oppins Bold" panose="00000800000000000000" pitchFamily="2" charset="0"/>
                <a:ea typeface="Noto Sans KR Light" panose="020B0300000000000000"/>
                <a:cs typeface="Poppins Bold" panose="00000800000000000000" pitchFamily="2" charset="0"/>
              </a:rPr>
              <a:t>Output</a:t>
            </a:r>
            <a:endParaRPr lang="ko-KR" altLang="en-US" sz="1400" dirty="0">
              <a:latin typeface="Poppins Bold" panose="00000800000000000000" pitchFamily="2" charset="0"/>
              <a:ea typeface="Noto Sans KR Light" panose="020B0300000000000000"/>
              <a:cs typeface="Poppins Bold" panose="00000800000000000000" pitchFamily="2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D4BB378-8804-EE79-9CD6-04B88027A88A}"/>
              </a:ext>
            </a:extLst>
          </p:cNvPr>
          <p:cNvSpPr/>
          <p:nvPr/>
        </p:nvSpPr>
        <p:spPr>
          <a:xfrm>
            <a:off x="9715404" y="2773835"/>
            <a:ext cx="1480125" cy="445118"/>
          </a:xfrm>
          <a:prstGeom prst="rect">
            <a:avLst/>
          </a:prstGeom>
          <a:solidFill>
            <a:srgbClr val="1C3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oppins Bold" panose="00000800000000000000" pitchFamily="2" charset="0"/>
                <a:ea typeface="Noto Sans KR Light" panose="020B0300000000000000"/>
                <a:cs typeface="Poppins Bold" panose="00000800000000000000" pitchFamily="2" charset="0"/>
              </a:rPr>
              <a:t>Crawling</a:t>
            </a:r>
            <a:endParaRPr lang="ko-KR" altLang="en-US" sz="1400" dirty="0">
              <a:latin typeface="Poppins Bold" panose="00000800000000000000" pitchFamily="2" charset="0"/>
              <a:ea typeface="Noto Sans KR Light" panose="020B0300000000000000"/>
              <a:cs typeface="Poppins Bold" panose="00000800000000000000" pitchFamily="2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4DF1D51-77FA-D555-A502-FF50FD965666}"/>
              </a:ext>
            </a:extLst>
          </p:cNvPr>
          <p:cNvSpPr/>
          <p:nvPr/>
        </p:nvSpPr>
        <p:spPr>
          <a:xfrm>
            <a:off x="9715404" y="3596434"/>
            <a:ext cx="1480125" cy="445118"/>
          </a:xfrm>
          <a:prstGeom prst="rect">
            <a:avLst/>
          </a:prstGeom>
          <a:solidFill>
            <a:srgbClr val="1C3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Poppins Bold" panose="00000800000000000000" pitchFamily="2" charset="0"/>
                <a:ea typeface="Noto Sans KR Light" panose="020B0300000000000000"/>
                <a:cs typeface="Poppins Bold" panose="00000800000000000000" pitchFamily="2" charset="0"/>
              </a:rPr>
              <a:t>Inference</a:t>
            </a:r>
            <a:endParaRPr lang="ko-KR" altLang="en-US" sz="1400" dirty="0">
              <a:latin typeface="Poppins Bold" panose="00000800000000000000" pitchFamily="2" charset="0"/>
              <a:ea typeface="Noto Sans KR Light" panose="020B0300000000000000"/>
              <a:cs typeface="Poppins Bold" panose="00000800000000000000" pitchFamily="2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EDEAAD6-4D38-5264-0603-F4B58726F612}"/>
              </a:ext>
            </a:extLst>
          </p:cNvPr>
          <p:cNvCxnSpPr>
            <a:cxnSpLocks/>
          </p:cNvCxnSpPr>
          <p:nvPr/>
        </p:nvCxnSpPr>
        <p:spPr>
          <a:xfrm>
            <a:off x="10455467" y="3296920"/>
            <a:ext cx="0" cy="239361"/>
          </a:xfrm>
          <a:prstGeom prst="straightConnector1">
            <a:avLst/>
          </a:prstGeom>
          <a:ln w="285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E376B42-43F1-F5C3-A864-EE239E30BB30}"/>
              </a:ext>
            </a:extLst>
          </p:cNvPr>
          <p:cNvCxnSpPr>
            <a:cxnSpLocks/>
          </p:cNvCxnSpPr>
          <p:nvPr/>
        </p:nvCxnSpPr>
        <p:spPr>
          <a:xfrm>
            <a:off x="10455467" y="2465414"/>
            <a:ext cx="0" cy="239361"/>
          </a:xfrm>
          <a:prstGeom prst="straightConnector1">
            <a:avLst/>
          </a:prstGeom>
          <a:ln w="285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6B08044C-F69C-59A4-821A-5404FB3C3821}"/>
              </a:ext>
            </a:extLst>
          </p:cNvPr>
          <p:cNvCxnSpPr>
            <a:cxnSpLocks/>
          </p:cNvCxnSpPr>
          <p:nvPr/>
        </p:nvCxnSpPr>
        <p:spPr>
          <a:xfrm>
            <a:off x="8216822" y="5473305"/>
            <a:ext cx="0" cy="239361"/>
          </a:xfrm>
          <a:prstGeom prst="straightConnector1">
            <a:avLst/>
          </a:prstGeom>
          <a:ln w="285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9AF5940-15F4-D7A9-DF3F-FD581B13180E}"/>
              </a:ext>
            </a:extLst>
          </p:cNvPr>
          <p:cNvSpPr txBox="1"/>
          <p:nvPr/>
        </p:nvSpPr>
        <p:spPr>
          <a:xfrm>
            <a:off x="6994454" y="5486223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서비스 요청 시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DFA35D-8E62-B1A1-CC86-033DDA06C75B}"/>
              </a:ext>
            </a:extLst>
          </p:cNvPr>
          <p:cNvSpPr txBox="1"/>
          <p:nvPr/>
        </p:nvSpPr>
        <p:spPr>
          <a:xfrm>
            <a:off x="10545029" y="2467618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서비스 요청 시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4DB289D-BC13-76D1-BBDF-F430EF0FF933}"/>
              </a:ext>
            </a:extLst>
          </p:cNvPr>
          <p:cNvCxnSpPr>
            <a:cxnSpLocks/>
          </p:cNvCxnSpPr>
          <p:nvPr/>
        </p:nvCxnSpPr>
        <p:spPr>
          <a:xfrm>
            <a:off x="10448474" y="4101705"/>
            <a:ext cx="0" cy="1610961"/>
          </a:xfrm>
          <a:prstGeom prst="straightConnector1">
            <a:avLst/>
          </a:prstGeom>
          <a:ln w="28575">
            <a:solidFill>
              <a:srgbClr val="33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부제목 2">
            <a:extLst>
              <a:ext uri="{FF2B5EF4-FFF2-40B4-BE49-F238E27FC236}">
                <a16:creationId xmlns:a16="http://schemas.microsoft.com/office/drawing/2014/main" id="{C951BA63-D344-9A08-345D-34A97822BAB9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/>
                <a:cs typeface="Poppins Medium" panose="00000600000000000000" pitchFamily="2" charset="0"/>
              </a:rPr>
              <a:t>Modeling</a:t>
            </a:r>
            <a:endParaRPr lang="ko-KR" altLang="en-US" sz="2000" dirty="0">
              <a:solidFill>
                <a:srgbClr val="333333"/>
              </a:solidFill>
              <a:latin typeface="Poppins Bold" panose="0000080000000000000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15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/>
                <a:cs typeface="Poppins Medium" panose="00000600000000000000" pitchFamily="2" charset="0"/>
              </a:rPr>
              <a:t>Prototype</a:t>
            </a:r>
            <a:endParaRPr lang="ko-KR" altLang="en-US" sz="2000" dirty="0">
              <a:solidFill>
                <a:srgbClr val="333333"/>
              </a:solidFill>
              <a:latin typeface="Poppins Bold" panose="00000800000000000000"/>
              <a:cs typeface="Poppins Medium" panose="00000600000000000000" pitchFamily="2" charset="0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Prototype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pic>
        <p:nvPicPr>
          <p:cNvPr id="2" name="KakaoTalk_20221213_232405737">
            <a:hlinkClick r:id="" action="ppaction://media"/>
            <a:extLst>
              <a:ext uri="{FF2B5EF4-FFF2-40B4-BE49-F238E27FC236}">
                <a16:creationId xmlns:a16="http://schemas.microsoft.com/office/drawing/2014/main" id="{105593AB-B7C6-6745-B8D0-FA98C1C158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3350" y="1190456"/>
            <a:ext cx="938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Prototype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5F3719-814F-B9CE-F81B-02229D55AC9C}"/>
              </a:ext>
            </a:extLst>
          </p:cNvPr>
          <p:cNvGrpSpPr/>
          <p:nvPr/>
        </p:nvGrpSpPr>
        <p:grpSpPr>
          <a:xfrm>
            <a:off x="386023" y="1160278"/>
            <a:ext cx="11419954" cy="641268"/>
            <a:chOff x="516986" y="2122227"/>
            <a:chExt cx="2740584" cy="129549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5D0961B-E0F5-EF67-2E1F-19D1B3F05CD0}"/>
                </a:ext>
              </a:extLst>
            </p:cNvPr>
            <p:cNvSpPr/>
            <p:nvPr/>
          </p:nvSpPr>
          <p:spPr>
            <a:xfrm>
              <a:off x="516986" y="2122227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94E22902-0F8D-F6EA-1E91-CB8B784181C7}"/>
                </a:ext>
              </a:extLst>
            </p:cNvPr>
            <p:cNvSpPr txBox="1">
              <a:spLocks/>
            </p:cNvSpPr>
            <p:nvPr/>
          </p:nvSpPr>
          <p:spPr>
            <a:xfrm>
              <a:off x="615854" y="2209447"/>
              <a:ext cx="2549156" cy="11172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rgbClr val="4A65F6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oppins ExtraBold" panose="00000900000000000000" pitchFamily="2" charset="0"/>
                </a:rPr>
                <a:t>Open Service</a:t>
              </a:r>
              <a:endParaRPr lang="ko-KR" altLang="en-US" sz="1400" b="1" dirty="0">
                <a:solidFill>
                  <a:srgbClr val="82828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기업에 대한 이슈를 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Topic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화해서 제공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                                        2.   Topic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의 긍정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부정 여부 제공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                                                             3. Peer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와 비교 분석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8C1CADF-68E5-B8A2-02B2-6EBADC19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38" y="2236806"/>
            <a:ext cx="3848095" cy="4300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ADC186-B794-D006-0F4E-3E5BDF939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4710"/>
            <a:ext cx="5131411" cy="4482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90E7A72E-0588-C09C-7120-7B0952F4AC6B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/>
                <a:cs typeface="Poppins Medium" panose="00000600000000000000" pitchFamily="2" charset="0"/>
              </a:rPr>
              <a:t>Prototype</a:t>
            </a:r>
            <a:endParaRPr lang="ko-KR" altLang="en-US" sz="2000" dirty="0">
              <a:solidFill>
                <a:srgbClr val="333333"/>
              </a:solidFill>
              <a:latin typeface="Poppins Bold" panose="0000080000000000000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213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77E6D-0D0E-8F5E-2994-FE085082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264" y="2496218"/>
            <a:ext cx="9957473" cy="1013744"/>
          </a:xfrm>
        </p:spPr>
        <p:txBody>
          <a:bodyPr>
            <a:noAutofit/>
          </a:bodyPr>
          <a:lstStyle/>
          <a:p>
            <a:pPr algn="l"/>
            <a:r>
              <a:rPr lang="en-US" altLang="ko-KR" dirty="0">
                <a:solidFill>
                  <a:srgbClr val="4A65F6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 You!</a:t>
            </a:r>
            <a:endParaRPr lang="ko-KR" altLang="en-US" dirty="0">
              <a:solidFill>
                <a:srgbClr val="4A65F6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D562B36-9838-A022-D0FC-8E7AE69DDB28}"/>
              </a:ext>
            </a:extLst>
          </p:cNvPr>
          <p:cNvSpPr txBox="1">
            <a:spLocks/>
          </p:cNvSpPr>
          <p:nvPr/>
        </p:nvSpPr>
        <p:spPr>
          <a:xfrm>
            <a:off x="252317" y="228005"/>
            <a:ext cx="11687365" cy="3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0" dirty="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2022. 12..14.</a:t>
            </a:r>
            <a:endParaRPr lang="ko-KR" altLang="en-US" sz="1000" dirty="0">
              <a:solidFill>
                <a:srgbClr val="979797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CE14A52C-1F67-1F74-E42D-17F7204F9C93}"/>
              </a:ext>
            </a:extLst>
          </p:cNvPr>
          <p:cNvSpPr txBox="1">
            <a:spLocks/>
          </p:cNvSpPr>
          <p:nvPr/>
        </p:nvSpPr>
        <p:spPr>
          <a:xfrm>
            <a:off x="1117263" y="2093100"/>
            <a:ext cx="9957472" cy="40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" panose="00000500000000000000" pitchFamily="2" charset="0"/>
              </a:rPr>
              <a:t>인공지능융합실습 프로젝트 최종 발표</a:t>
            </a:r>
            <a:endParaRPr lang="ko-KR" altLang="en-US" sz="15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" panose="00000500000000000000" pitchFamily="2" charset="0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DC128674-4970-2658-72AB-17C098C9426A}"/>
              </a:ext>
            </a:extLst>
          </p:cNvPr>
          <p:cNvSpPr txBox="1">
            <a:spLocks/>
          </p:cNvSpPr>
          <p:nvPr/>
        </p:nvSpPr>
        <p:spPr>
          <a:xfrm>
            <a:off x="1117265" y="3602038"/>
            <a:ext cx="9957472" cy="57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Finalyst</a:t>
            </a:r>
            <a:r>
              <a:rPr lang="en-US" altLang="ko-KR" sz="2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| </a:t>
            </a:r>
            <a:r>
              <a:rPr lang="ko-KR" altLang="en-US" sz="2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기업 재무 이슈 분석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6230E9-2560-AA5F-7203-22F1DC8D015A}"/>
              </a:ext>
            </a:extLst>
          </p:cNvPr>
          <p:cNvSpPr txBox="1">
            <a:spLocks/>
          </p:cNvSpPr>
          <p:nvPr/>
        </p:nvSpPr>
        <p:spPr>
          <a:xfrm>
            <a:off x="252317" y="6418321"/>
            <a:ext cx="11687365" cy="30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000" dirty="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강재현</a:t>
            </a:r>
            <a:r>
              <a:rPr lang="en-US" altLang="ko-KR" sz="1000" dirty="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ko-KR" altLang="en-US" sz="1000" dirty="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ko-KR" altLang="en-US" sz="1000" dirty="0" err="1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고종성</a:t>
            </a:r>
            <a:r>
              <a:rPr lang="en-US" altLang="ko-KR" sz="1000" dirty="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ko-KR" altLang="en-US" sz="1000" dirty="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김주연</a:t>
            </a:r>
            <a:r>
              <a:rPr lang="en-US" altLang="ko-KR" sz="1000" dirty="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ko-KR" altLang="en-US" sz="1000" dirty="0" err="1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김한빈</a:t>
            </a:r>
            <a:r>
              <a:rPr lang="en-US" altLang="ko-KR" sz="1000" dirty="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ko-KR" altLang="en-US" sz="1000" dirty="0">
                <a:solidFill>
                  <a:srgbClr val="97979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이수민</a:t>
            </a:r>
          </a:p>
        </p:txBody>
      </p:sp>
    </p:spTree>
    <p:extLst>
      <p:ext uri="{BB962C8B-B14F-4D97-AF65-F5344CB8AC3E}">
        <p14:creationId xmlns:p14="http://schemas.microsoft.com/office/powerpoint/2010/main" val="3921159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Appendix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금융</a:t>
            </a: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/</a:t>
            </a: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컨설팅 데이터 </a:t>
            </a: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- </a:t>
            </a: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장표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6ABA6252-568A-631C-2CCF-0560296C0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장표 데이터 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– Flow &amp; 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의견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전문가들의 의견 사항을 데이터화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026" name="Picture 2" descr="Projects – WAVB – 서강대학교 경영전략컨설팅학회">
            <a:extLst>
              <a:ext uri="{FF2B5EF4-FFF2-40B4-BE49-F238E27FC236}">
                <a16:creationId xmlns:a16="http://schemas.microsoft.com/office/drawing/2014/main" id="{DABF613F-0898-0D8B-3F73-C42E6829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89" y="2063232"/>
            <a:ext cx="7931622" cy="430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99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Appendix - Business Model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Considerations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35875F-76E2-1974-0892-DF923FED1D30}"/>
              </a:ext>
            </a:extLst>
          </p:cNvPr>
          <p:cNvGrpSpPr/>
          <p:nvPr/>
        </p:nvGrpSpPr>
        <p:grpSpPr>
          <a:xfrm>
            <a:off x="755045" y="1337761"/>
            <a:ext cx="5340954" cy="1755107"/>
            <a:chOff x="516986" y="2122227"/>
            <a:chExt cx="2740584" cy="129549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E81C622-B369-013A-47B5-C5CB86E23B32}"/>
                </a:ext>
              </a:extLst>
            </p:cNvPr>
            <p:cNvSpPr/>
            <p:nvPr/>
          </p:nvSpPr>
          <p:spPr>
            <a:xfrm>
              <a:off x="516986" y="2122227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8" name="부제목 2">
              <a:extLst>
                <a:ext uri="{FF2B5EF4-FFF2-40B4-BE49-F238E27FC236}">
                  <a16:creationId xmlns:a16="http://schemas.microsoft.com/office/drawing/2014/main" id="{7206810A-10E9-EE73-7848-231D7F81D5DE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18380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700" dirty="0">
                  <a:solidFill>
                    <a:srgbClr val="4A65F6"/>
                  </a:solidFill>
                  <a:latin typeface="Poppins Bold" panose="00000800000000000000" pitchFamily="2" charset="0"/>
                  <a:ea typeface="Noto Sans KR" panose="020B0500000000000000" pitchFamily="34" charset="-127"/>
                  <a:cs typeface="Poppins Bold" panose="00000800000000000000" pitchFamily="2" charset="0"/>
                </a:rPr>
                <a:t>Targets (Subscribe)</a:t>
              </a: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증권사 리서치 부서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(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애널리스트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)</a:t>
              </a:r>
            </a:p>
            <a:p>
              <a:pPr>
                <a:lnSpc>
                  <a:spcPct val="11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투자에 대해 어느 정도 관심이 있는 사람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>
                <a:lnSpc>
                  <a:spcPct val="11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금융 요약정보 텍스트를 바탕으로 주체적 이해가능자</a:t>
              </a:r>
              <a:endPara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CBA1E8-013D-59EC-F15D-595FA5A3BB73}"/>
              </a:ext>
            </a:extLst>
          </p:cNvPr>
          <p:cNvGrpSpPr/>
          <p:nvPr/>
        </p:nvGrpSpPr>
        <p:grpSpPr>
          <a:xfrm>
            <a:off x="755044" y="3237507"/>
            <a:ext cx="5340955" cy="3314700"/>
            <a:chOff x="516986" y="2122227"/>
            <a:chExt cx="2740584" cy="129549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1BACD0F-BB90-3188-DC48-E661CC7BAA5B}"/>
                </a:ext>
              </a:extLst>
            </p:cNvPr>
            <p:cNvSpPr/>
            <p:nvPr/>
          </p:nvSpPr>
          <p:spPr>
            <a:xfrm>
              <a:off x="516986" y="2122227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20" name="부제목 2">
              <a:extLst>
                <a:ext uri="{FF2B5EF4-FFF2-40B4-BE49-F238E27FC236}">
                  <a16:creationId xmlns:a16="http://schemas.microsoft.com/office/drawing/2014/main" id="{166CD755-5544-82C1-1CA4-AF46BFC28F4F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174119"/>
              <a:ext cx="2549156" cy="11929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A65F6"/>
                  </a:solidFill>
                  <a:effectLst/>
                  <a:uLnTx/>
                  <a:uFillTx/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rPr>
                <a:t>Services For Subscribers</a:t>
              </a:r>
              <a:endParaRPr lang="en-US" altLang="ko-KR" sz="1300" dirty="0">
                <a:solidFill>
                  <a:srgbClr val="4A65F6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ETF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 분석 </a:t>
              </a: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   1) ETF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에 포함된 각 기업에 대한 이슈분석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&amp; 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공통이슈 제공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</a:t>
              </a:r>
            </a:p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   2) 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각 기업에 대한 </a:t>
              </a:r>
              <a:r>
                <a:rPr lang="ko-KR" altLang="en-US" sz="1300" dirty="0" err="1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긍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/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부정 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Prob </a:t>
              </a:r>
              <a:r>
                <a:rPr lang="ko-KR" altLang="en-US" sz="1300" dirty="0" err="1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가중합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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ETF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평가</a:t>
              </a: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10000"/>
                </a:lnSpc>
                <a:buAutoNum type="arabicPeriod" startAt="2"/>
              </a:pP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기업 및 각 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Topic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에 대한 긍정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/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부정 점수 제공</a:t>
              </a: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10000"/>
                </a:lnSpc>
                <a:buAutoNum type="arabicPeriod" startAt="2"/>
              </a:pP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산업별 분석 제공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</a:t>
              </a:r>
            </a:p>
            <a:p>
              <a:pPr marL="342900" indent="-342900">
                <a:lnSpc>
                  <a:spcPct val="110000"/>
                </a:lnSpc>
                <a:buAutoNum type="arabicPeriod" startAt="2"/>
              </a:pP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목적에 따른 비교군 제공양상 변화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		</a:t>
              </a:r>
            </a:p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     ex)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유사 기업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(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기본옵션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), 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동일 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Thema, 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위험 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Hedging 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등</a:t>
              </a: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5. 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  비상장기업과 제휴를 통해 정보제공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(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유료플랜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)</a:t>
              </a: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062B58F-0755-2803-7A5C-3F9617FA112A}"/>
              </a:ext>
            </a:extLst>
          </p:cNvPr>
          <p:cNvSpPr/>
          <p:nvPr/>
        </p:nvSpPr>
        <p:spPr>
          <a:xfrm>
            <a:off x="6330218" y="1337762"/>
            <a:ext cx="5436694" cy="5214446"/>
          </a:xfrm>
          <a:prstGeom prst="roundRect">
            <a:avLst>
              <a:gd name="adj" fmla="val 11685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graphicFrame>
        <p:nvGraphicFramePr>
          <p:cNvPr id="43" name="개체 42">
            <a:extLst>
              <a:ext uri="{FF2B5EF4-FFF2-40B4-BE49-F238E27FC236}">
                <a16:creationId xmlns:a16="http://schemas.microsoft.com/office/drawing/2014/main" id="{FC1647F8-46A3-4C8D-40A7-13141523BE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7913" y="2170777"/>
          <a:ext cx="2439372" cy="1373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240960" imgH="3512880" progId="PBrush">
                  <p:embed/>
                </p:oleObj>
              </mc:Choice>
              <mc:Fallback>
                <p:oleObj name="Bitmap Image" r:id="rId3" imgW="6240960" imgH="3512880" progId="PBrush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FC1647F8-46A3-4C8D-40A7-13141523BE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77913" y="2170777"/>
                        <a:ext cx="2439372" cy="1373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8395299C-AEC0-7A4C-3DDB-AAA597D875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01575" y="2035714"/>
          <a:ext cx="2865337" cy="227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347520" imgH="5036760" progId="PBrush">
                  <p:embed/>
                </p:oleObj>
              </mc:Choice>
              <mc:Fallback>
                <p:oleObj name="Bitmap Image" r:id="rId5" imgW="6347520" imgH="5036760" progId="PBrush">
                  <p:embed/>
                  <p:pic>
                    <p:nvPicPr>
                      <p:cNvPr id="45" name="개체 44">
                        <a:extLst>
                          <a:ext uri="{FF2B5EF4-FFF2-40B4-BE49-F238E27FC236}">
                            <a16:creationId xmlns:a16="http://schemas.microsoft.com/office/drawing/2014/main" id="{8395299C-AEC0-7A4C-3DDB-AAA597D875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01575" y="2035714"/>
                        <a:ext cx="2865337" cy="2274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3ACF4BEA-452C-D6A9-0A92-A92E8A0CA4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7914" y="3544049"/>
          <a:ext cx="2439372" cy="236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6431400" imgH="5120640" progId="PBrush">
                  <p:embed/>
                </p:oleObj>
              </mc:Choice>
              <mc:Fallback>
                <p:oleObj name="Bitmap Image" r:id="rId7" imgW="6431400" imgH="5120640" progId="PBrush">
                  <p:embed/>
                  <p:pic>
                    <p:nvPicPr>
                      <p:cNvPr id="44" name="개체 43">
                        <a:extLst>
                          <a:ext uri="{FF2B5EF4-FFF2-40B4-BE49-F238E27FC236}">
                            <a16:creationId xmlns:a16="http://schemas.microsoft.com/office/drawing/2014/main" id="{3ACF4BEA-452C-D6A9-0A92-A92E8A0CA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77914" y="3544049"/>
                        <a:ext cx="2439372" cy="2364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부제목 2">
            <a:extLst>
              <a:ext uri="{FF2B5EF4-FFF2-40B4-BE49-F238E27FC236}">
                <a16:creationId xmlns:a16="http://schemas.microsoft.com/office/drawing/2014/main" id="{D9B0ECFD-409E-F922-5C95-5ACB6FD984D4}"/>
              </a:ext>
            </a:extLst>
          </p:cNvPr>
          <p:cNvSpPr txBox="1">
            <a:spLocks/>
          </p:cNvSpPr>
          <p:nvPr/>
        </p:nvSpPr>
        <p:spPr>
          <a:xfrm>
            <a:off x="7427683" y="1468027"/>
            <a:ext cx="3098588" cy="66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82828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References</a:t>
            </a:r>
            <a:endParaRPr lang="ko-KR" altLang="en-US" sz="2400" dirty="0">
              <a:solidFill>
                <a:srgbClr val="82828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graphicFrame>
        <p:nvGraphicFramePr>
          <p:cNvPr id="47" name="개체 46">
            <a:extLst>
              <a:ext uri="{FF2B5EF4-FFF2-40B4-BE49-F238E27FC236}">
                <a16:creationId xmlns:a16="http://schemas.microsoft.com/office/drawing/2014/main" id="{B3727977-0A01-6E32-F0D7-9A9D81CBFE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17285" y="4116548"/>
          <a:ext cx="2414315" cy="179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9" imgW="7886880" imgH="4899600" progId="PBrush">
                  <p:embed/>
                </p:oleObj>
              </mc:Choice>
              <mc:Fallback>
                <p:oleObj name="Bitmap Image" r:id="rId9" imgW="7886880" imgH="4899600" progId="PBrush">
                  <p:embed/>
                  <p:pic>
                    <p:nvPicPr>
                      <p:cNvPr id="47" name="개체 46">
                        <a:extLst>
                          <a:ext uri="{FF2B5EF4-FFF2-40B4-BE49-F238E27FC236}">
                            <a16:creationId xmlns:a16="http://schemas.microsoft.com/office/drawing/2014/main" id="{B3727977-0A01-6E32-F0D7-9A9D81CBFE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17285" y="4116548"/>
                        <a:ext cx="2414315" cy="179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CAF1F1-C186-FB76-8DE9-6F947DC05B0F}"/>
              </a:ext>
            </a:extLst>
          </p:cNvPr>
          <p:cNvSpPr/>
          <p:nvPr/>
        </p:nvSpPr>
        <p:spPr>
          <a:xfrm>
            <a:off x="4062456" y="2771375"/>
            <a:ext cx="1445716" cy="91568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Project Background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리서치 </a:t>
            </a: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&amp; </a:t>
            </a: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서류작업 간소화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D9BD24B-3B48-E791-3CD4-8EF1B1F05263}"/>
              </a:ext>
            </a:extLst>
          </p:cNvPr>
          <p:cNvGrpSpPr/>
          <p:nvPr/>
        </p:nvGrpSpPr>
        <p:grpSpPr>
          <a:xfrm>
            <a:off x="759869" y="1190456"/>
            <a:ext cx="10672262" cy="736475"/>
            <a:chOff x="759869" y="1190456"/>
            <a:chExt cx="10672262" cy="736475"/>
          </a:xfrm>
        </p:grpSpPr>
        <p:sp>
          <p:nvSpPr>
            <p:cNvPr id="5" name="부제목 2">
              <a:extLst>
                <a:ext uri="{FF2B5EF4-FFF2-40B4-BE49-F238E27FC236}">
                  <a16:creationId xmlns:a16="http://schemas.microsoft.com/office/drawing/2014/main" id="{698C8C8A-BD84-C1B1-F8C7-FB4A2431E9FA}"/>
                </a:ext>
              </a:extLst>
            </p:cNvPr>
            <p:cNvSpPr txBox="1">
              <a:spLocks/>
            </p:cNvSpPr>
            <p:nvPr/>
          </p:nvSpPr>
          <p:spPr>
            <a:xfrm>
              <a:off x="759869" y="1190456"/>
              <a:ext cx="10672262" cy="5138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2400" dirty="0">
                  <a:solidFill>
                    <a:srgbClr val="1C3699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  <a:cs typeface="Poppins ExtraBold" panose="00000900000000000000" pitchFamily="2" charset="0"/>
                </a:rPr>
                <a:t>리서치와 서류작업 간소화 니즈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6D9961-1FE0-9B4D-050E-696CDBA9A527}"/>
                </a:ext>
              </a:extLst>
            </p:cNvPr>
            <p:cNvSpPr txBox="1"/>
            <p:nvPr/>
          </p:nvSpPr>
          <p:spPr>
            <a:xfrm>
              <a:off x="2803071" y="1549392"/>
              <a:ext cx="6585858" cy="377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sz="1400" dirty="0">
                  <a:solidFill>
                    <a:srgbClr val="828282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금융권 종사자들이 가장 많이 시간을 쓰는 업무는 리서치와 서류작업이다</a:t>
              </a:r>
              <a:endParaRPr lang="en-US" altLang="ko-KR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E58C31-D149-A23A-5434-14F223F02DF1}"/>
                </a:ext>
              </a:extLst>
            </p:cNvPr>
            <p:cNvSpPr/>
            <p:nvPr/>
          </p:nvSpPr>
          <p:spPr>
            <a:xfrm>
              <a:off x="3396000" y="1787096"/>
              <a:ext cx="5400000" cy="139835"/>
            </a:xfrm>
            <a:prstGeom prst="rect">
              <a:avLst/>
            </a:prstGeom>
            <a:solidFill>
              <a:srgbClr val="4A65F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A65F6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B0B90DD-DB14-E4C0-95B5-CE18594E105F}"/>
              </a:ext>
            </a:extLst>
          </p:cNvPr>
          <p:cNvGrpSpPr/>
          <p:nvPr/>
        </p:nvGrpSpPr>
        <p:grpSpPr>
          <a:xfrm>
            <a:off x="1754600" y="3059281"/>
            <a:ext cx="2038145" cy="1557559"/>
            <a:chOff x="2430735" y="3059283"/>
            <a:chExt cx="2038145" cy="1557559"/>
          </a:xfrm>
        </p:grpSpPr>
        <p:sp>
          <p:nvSpPr>
            <p:cNvPr id="26" name="부제목 2">
              <a:extLst>
                <a:ext uri="{FF2B5EF4-FFF2-40B4-BE49-F238E27FC236}">
                  <a16:creationId xmlns:a16="http://schemas.microsoft.com/office/drawing/2014/main" id="{C27744F5-3380-E604-AFC9-8E3CEFD2A758}"/>
                </a:ext>
              </a:extLst>
            </p:cNvPr>
            <p:cNvSpPr txBox="1">
              <a:spLocks/>
            </p:cNvSpPr>
            <p:nvPr/>
          </p:nvSpPr>
          <p:spPr>
            <a:xfrm>
              <a:off x="2430735" y="4239303"/>
              <a:ext cx="2038145" cy="377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1.  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기업 리서치</a:t>
              </a: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  <p:pic>
          <p:nvPicPr>
            <p:cNvPr id="20" name="그래픽 19" descr="클립보드 윤곽선">
              <a:extLst>
                <a:ext uri="{FF2B5EF4-FFF2-40B4-BE49-F238E27FC236}">
                  <a16:creationId xmlns:a16="http://schemas.microsoft.com/office/drawing/2014/main" id="{A871E3D8-62C1-0C02-C492-E602A90D5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92608" y="3059283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238F9C5-1627-12F7-2F88-C3384826C502}"/>
              </a:ext>
            </a:extLst>
          </p:cNvPr>
          <p:cNvGrpSpPr/>
          <p:nvPr/>
        </p:nvGrpSpPr>
        <p:grpSpPr>
          <a:xfrm>
            <a:off x="5106289" y="3059283"/>
            <a:ext cx="1979422" cy="1557558"/>
            <a:chOff x="5422571" y="3059283"/>
            <a:chExt cx="1979422" cy="1557558"/>
          </a:xfrm>
        </p:grpSpPr>
        <p:pic>
          <p:nvPicPr>
            <p:cNvPr id="22" name="그래픽 21" descr="프레젠테이션 막대형 차트 윤곽선">
              <a:extLst>
                <a:ext uri="{FF2B5EF4-FFF2-40B4-BE49-F238E27FC236}">
                  <a16:creationId xmlns:a16="http://schemas.microsoft.com/office/drawing/2014/main" id="{71EA0AFE-DBE3-A442-94E3-39CACC52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55082" y="3059283"/>
              <a:ext cx="914400" cy="914400"/>
            </a:xfrm>
            <a:prstGeom prst="rect">
              <a:avLst/>
            </a:prstGeom>
          </p:spPr>
        </p:pic>
        <p:sp>
          <p:nvSpPr>
            <p:cNvPr id="27" name="부제목 2">
              <a:extLst>
                <a:ext uri="{FF2B5EF4-FFF2-40B4-BE49-F238E27FC236}">
                  <a16:creationId xmlns:a16="http://schemas.microsoft.com/office/drawing/2014/main" id="{EC587096-5CAC-F1DE-1035-6661F24A27B1}"/>
                </a:ext>
              </a:extLst>
            </p:cNvPr>
            <p:cNvSpPr txBox="1">
              <a:spLocks/>
            </p:cNvSpPr>
            <p:nvPr/>
          </p:nvSpPr>
          <p:spPr>
            <a:xfrm>
              <a:off x="5422571" y="4239302"/>
              <a:ext cx="1979422" cy="377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2.  PPT/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보고서</a:t>
              </a:r>
              <a:r>
                <a:rPr lang="en-US" altLang="ko-KR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 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작성</a:t>
              </a: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C6F1937-8639-95FD-D9A6-46E1CB40DADC}"/>
              </a:ext>
            </a:extLst>
          </p:cNvPr>
          <p:cNvGrpSpPr/>
          <p:nvPr/>
        </p:nvGrpSpPr>
        <p:grpSpPr>
          <a:xfrm>
            <a:off x="8399255" y="3059283"/>
            <a:ext cx="1415818" cy="1557557"/>
            <a:chOff x="8345447" y="3059283"/>
            <a:chExt cx="1415818" cy="1557557"/>
          </a:xfrm>
        </p:grpSpPr>
        <p:pic>
          <p:nvPicPr>
            <p:cNvPr id="16" name="그래픽 15" descr="강의실 윤곽선">
              <a:extLst>
                <a:ext uri="{FF2B5EF4-FFF2-40B4-BE49-F238E27FC236}">
                  <a16:creationId xmlns:a16="http://schemas.microsoft.com/office/drawing/2014/main" id="{CD968643-178B-73FD-F779-A4A2807D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96156" y="3059283"/>
              <a:ext cx="914400" cy="914400"/>
            </a:xfrm>
            <a:prstGeom prst="rect">
              <a:avLst/>
            </a:prstGeom>
          </p:spPr>
        </p:pic>
        <p:sp>
          <p:nvSpPr>
            <p:cNvPr id="28" name="부제목 2">
              <a:extLst>
                <a:ext uri="{FF2B5EF4-FFF2-40B4-BE49-F238E27FC236}">
                  <a16:creationId xmlns:a16="http://schemas.microsoft.com/office/drawing/2014/main" id="{5FA13522-BB04-0CEA-F3C1-51721C790B99}"/>
                </a:ext>
              </a:extLst>
            </p:cNvPr>
            <p:cNvSpPr txBox="1">
              <a:spLocks/>
            </p:cNvSpPr>
            <p:nvPr/>
          </p:nvSpPr>
          <p:spPr>
            <a:xfrm>
              <a:off x="8345447" y="4239301"/>
              <a:ext cx="1415818" cy="377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3.  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발표 </a:t>
              </a: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sp>
        <p:nvSpPr>
          <p:cNvPr id="43" name="슬라이드 번호 개체 틀 42">
            <a:extLst>
              <a:ext uri="{FF2B5EF4-FFF2-40B4-BE49-F238E27FC236}">
                <a16:creationId xmlns:a16="http://schemas.microsoft.com/office/drawing/2014/main" id="{D99EE8C9-CAE6-8208-3D4B-00CE8C76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66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7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Appendix - Business Model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D22A780E-D1A3-38EA-DD2D-558CB0D922D2}"/>
              </a:ext>
            </a:extLst>
          </p:cNvPr>
          <p:cNvSpPr txBox="1">
            <a:spLocks/>
          </p:cNvSpPr>
          <p:nvPr/>
        </p:nvSpPr>
        <p:spPr>
          <a:xfrm>
            <a:off x="868874" y="1630913"/>
            <a:ext cx="4668423" cy="66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Why </a:t>
            </a:r>
            <a:r>
              <a:rPr lang="ko-KR" altLang="en-US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주체적 이용자</a:t>
            </a:r>
            <a:r>
              <a:rPr lang="en-US" altLang="ko-KR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?</a:t>
            </a:r>
            <a:endParaRPr lang="ko-KR" altLang="en-US" sz="2400" dirty="0">
              <a:solidFill>
                <a:srgbClr val="82828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1CCD6A41-EBAC-6757-C77E-61F94257ED38}"/>
              </a:ext>
            </a:extLst>
          </p:cNvPr>
          <p:cNvSpPr txBox="1">
            <a:spLocks/>
          </p:cNvSpPr>
          <p:nvPr/>
        </p:nvSpPr>
        <p:spPr>
          <a:xfrm>
            <a:off x="539997" y="1874612"/>
            <a:ext cx="5535555" cy="1706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기업정보를 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‘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탐색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’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하는 시점에서 어느 정도 투자에 대해 관심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전문가의 경우 리서치 과정에서 이용할 수 있는 간편한 툴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일반인의 경우 복잡한 환경에서 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‘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무엇부터 봐야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’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하는지 제공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Considerations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7FA59AC-C978-AC3E-4D03-72161A0FA2E8}"/>
              </a:ext>
            </a:extLst>
          </p:cNvPr>
          <p:cNvCxnSpPr>
            <a:cxnSpLocks/>
          </p:cNvCxnSpPr>
          <p:nvPr/>
        </p:nvCxnSpPr>
        <p:spPr>
          <a:xfrm>
            <a:off x="6085776" y="940065"/>
            <a:ext cx="30674" cy="5697273"/>
          </a:xfrm>
          <a:prstGeom prst="line">
            <a:avLst/>
          </a:prstGeom>
          <a:ln w="25400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부제목 2">
            <a:extLst>
              <a:ext uri="{FF2B5EF4-FFF2-40B4-BE49-F238E27FC236}">
                <a16:creationId xmlns:a16="http://schemas.microsoft.com/office/drawing/2014/main" id="{E997D838-5E41-89AE-9D1D-5D6F44E65021}"/>
              </a:ext>
            </a:extLst>
          </p:cNvPr>
          <p:cNvSpPr txBox="1">
            <a:spLocks/>
          </p:cNvSpPr>
          <p:nvPr/>
        </p:nvSpPr>
        <p:spPr>
          <a:xfrm>
            <a:off x="868874" y="3670301"/>
            <a:ext cx="4668423" cy="66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Why </a:t>
            </a:r>
            <a:r>
              <a:rPr lang="ko-KR" altLang="en-US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구독모델</a:t>
            </a:r>
            <a:r>
              <a:rPr lang="en-US" altLang="ko-KR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?</a:t>
            </a:r>
            <a:endParaRPr lang="ko-KR" altLang="en-US" sz="2400" dirty="0">
              <a:solidFill>
                <a:srgbClr val="4A65F6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054567-B85E-1438-BE58-771005C941E9}"/>
              </a:ext>
            </a:extLst>
          </p:cNvPr>
          <p:cNvSpPr txBox="1">
            <a:spLocks/>
          </p:cNvSpPr>
          <p:nvPr/>
        </p:nvSpPr>
        <p:spPr>
          <a:xfrm>
            <a:off x="539997" y="3913998"/>
            <a:ext cx="5535555" cy="2557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금융정보는 그 자체로 가치를 지님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AI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를 통해 다양한 기업에 대한 탐색을 돕기 위한 서비스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	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rPr>
              <a:t>정보에 대한 접근권한을 주는 것이 효과적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국내 금융정보 제공은 대체로 구독모델을 통해 이루어짐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	e	x)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FnGuide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, </a:t>
            </a:r>
            <a:r>
              <a:rPr lang="ko-KR" altLang="en-US" sz="1400" dirty="0" err="1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한경컨센서스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 등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초기 시장진입을 위해서는 무료플랜이 필요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99E63B-32F1-DCD9-D83F-DB1AAA23E6B5}"/>
              </a:ext>
            </a:extLst>
          </p:cNvPr>
          <p:cNvSpPr/>
          <p:nvPr/>
        </p:nvSpPr>
        <p:spPr>
          <a:xfrm>
            <a:off x="3438289" y="4823864"/>
            <a:ext cx="1946511" cy="113896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E26F2-6A5A-18A3-2D76-B23857064049}"/>
              </a:ext>
            </a:extLst>
          </p:cNvPr>
          <p:cNvSpPr/>
          <p:nvPr/>
        </p:nvSpPr>
        <p:spPr>
          <a:xfrm>
            <a:off x="3555185" y="3111192"/>
            <a:ext cx="1105715" cy="132751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FAD50D-6E19-4604-CF6C-5909B42B7169}"/>
              </a:ext>
            </a:extLst>
          </p:cNvPr>
          <p:cNvSpPr/>
          <p:nvPr/>
        </p:nvSpPr>
        <p:spPr>
          <a:xfrm>
            <a:off x="3862525" y="2313245"/>
            <a:ext cx="1227635" cy="132751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1C0DA327-F385-BCF2-3FEB-5CE54B757B01}"/>
              </a:ext>
            </a:extLst>
          </p:cNvPr>
          <p:cNvSpPr txBox="1">
            <a:spLocks/>
          </p:cNvSpPr>
          <p:nvPr/>
        </p:nvSpPr>
        <p:spPr>
          <a:xfrm>
            <a:off x="6352879" y="1630913"/>
            <a:ext cx="5081420" cy="662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From </a:t>
            </a:r>
            <a:r>
              <a:rPr lang="ko-KR" altLang="en-US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상장</a:t>
            </a:r>
            <a:r>
              <a:rPr lang="en-US" altLang="ko-KR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, To </a:t>
            </a:r>
            <a:r>
              <a:rPr lang="ko-KR" altLang="en-US" sz="2400" dirty="0">
                <a:solidFill>
                  <a:srgbClr val="4A65F6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비상장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08FFA498-10A6-AF6F-3C63-A50DBCB3886F}"/>
              </a:ext>
            </a:extLst>
          </p:cNvPr>
          <p:cNvSpPr txBox="1">
            <a:spLocks/>
          </p:cNvSpPr>
          <p:nvPr/>
        </p:nvSpPr>
        <p:spPr>
          <a:xfrm>
            <a:off x="6352879" y="1874611"/>
            <a:ext cx="5535555" cy="444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From </a:t>
            </a:r>
            <a:r>
              <a:rPr lang="ko-KR" altLang="en-US" sz="1400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상장</a:t>
            </a:r>
            <a:endParaRPr lang="en-US" altLang="ko-KR" sz="1400" b="1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애널리스트 리포트는 공중을 대상으로 투자의견 제시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	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일반인 입장에서 주 투자대상은 상장기업임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초기 성장은 상장사 정보제공을 바탕으로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To </a:t>
            </a:r>
            <a:r>
              <a:rPr lang="ko-KR" altLang="en-US" sz="1400" b="1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비상장</a:t>
            </a:r>
            <a:endParaRPr lang="en-US" altLang="ko-KR" sz="1400" b="1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비상장기업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/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스타트업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: 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정보가 적음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정보를 직접 전달받는 과정이 중요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		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따라서</a:t>
            </a:r>
            <a:r>
              <a:rPr lang="en-US" altLang="ko-KR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제휴 등의 방법으로 정보 수집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정보에 대해 지불용의가 높은 대상에 한정해서만 공개</a:t>
            </a: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1400" dirty="0">
              <a:solidFill>
                <a:srgbClr val="333333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DBDA16-D41D-5D21-C35C-A8F3A6EC5F06}"/>
              </a:ext>
            </a:extLst>
          </p:cNvPr>
          <p:cNvSpPr/>
          <p:nvPr/>
        </p:nvSpPr>
        <p:spPr>
          <a:xfrm>
            <a:off x="7880207" y="3468292"/>
            <a:ext cx="1893714" cy="108028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0D0743-26E1-53AD-8D96-12611956D40C}"/>
              </a:ext>
            </a:extLst>
          </p:cNvPr>
          <p:cNvSpPr/>
          <p:nvPr/>
        </p:nvSpPr>
        <p:spPr>
          <a:xfrm>
            <a:off x="8606142" y="4578391"/>
            <a:ext cx="842659" cy="108028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51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Appendix - Expected Benefit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Considerations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D0C387-30EE-ABD1-8ED3-DA935D43DFFC}"/>
              </a:ext>
            </a:extLst>
          </p:cNvPr>
          <p:cNvGrpSpPr/>
          <p:nvPr/>
        </p:nvGrpSpPr>
        <p:grpSpPr>
          <a:xfrm>
            <a:off x="4293833" y="1591391"/>
            <a:ext cx="3485708" cy="4072809"/>
            <a:chOff x="541456" y="2124791"/>
            <a:chExt cx="2740584" cy="129549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7A877A8-5EFC-E944-4A4C-30FA964CAB9A}"/>
                </a:ext>
              </a:extLst>
            </p:cNvPr>
            <p:cNvSpPr/>
            <p:nvPr/>
          </p:nvSpPr>
          <p:spPr>
            <a:xfrm>
              <a:off x="541456" y="2124791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17" name="부제목 2">
              <a:extLst>
                <a:ext uri="{FF2B5EF4-FFF2-40B4-BE49-F238E27FC236}">
                  <a16:creationId xmlns:a16="http://schemas.microsoft.com/office/drawing/2014/main" id="{A4B07912-A66D-43BF-204A-2A1EA0DC2D7C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18380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금융정보 이해력 증진</a:t>
              </a: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정보를 바탕으로 합리적 투자 가능성</a:t>
              </a: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08CE3D-D32F-7A8D-114F-3396B5C10141}"/>
              </a:ext>
            </a:extLst>
          </p:cNvPr>
          <p:cNvGrpSpPr/>
          <p:nvPr/>
        </p:nvGrpSpPr>
        <p:grpSpPr>
          <a:xfrm>
            <a:off x="165234" y="1611930"/>
            <a:ext cx="3955152" cy="4042646"/>
            <a:chOff x="516986" y="2122227"/>
            <a:chExt cx="2740584" cy="129549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905D557-724E-72C7-4371-567F19408D3C}"/>
                </a:ext>
              </a:extLst>
            </p:cNvPr>
            <p:cNvSpPr/>
            <p:nvPr/>
          </p:nvSpPr>
          <p:spPr>
            <a:xfrm>
              <a:off x="516986" y="2122227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24" name="부제목 2">
              <a:extLst>
                <a:ext uri="{FF2B5EF4-FFF2-40B4-BE49-F238E27FC236}">
                  <a16:creationId xmlns:a16="http://schemas.microsoft.com/office/drawing/2014/main" id="{A19663E0-362E-F08C-5B2B-D15D30468CD6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18380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증권사 리서치 부서를 대상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애널리스트 등 금융전문가의 노동생산성 증가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초기 프로세스 자동화를 통한 기회비용 절감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일반투자자 인식정보 제공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이슈와 괴리 확인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800100" lvl="1" indent="-342900">
                <a:lnSpc>
                  <a:spcPct val="110000"/>
                </a:lnSpc>
                <a:buAutoNum type="arabicPeriod"/>
              </a:pPr>
              <a:endPara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36EE9D4-95A3-3464-036F-FAE88AA4282E}"/>
              </a:ext>
            </a:extLst>
          </p:cNvPr>
          <p:cNvGrpSpPr/>
          <p:nvPr/>
        </p:nvGrpSpPr>
        <p:grpSpPr>
          <a:xfrm>
            <a:off x="7917214" y="1613611"/>
            <a:ext cx="4076325" cy="4040177"/>
            <a:chOff x="516986" y="2122227"/>
            <a:chExt cx="2740584" cy="129549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D0D777B-8E18-745F-15B6-5AC71ED33F03}"/>
                </a:ext>
              </a:extLst>
            </p:cNvPr>
            <p:cNvSpPr/>
            <p:nvPr/>
          </p:nvSpPr>
          <p:spPr>
            <a:xfrm>
              <a:off x="516986" y="2122227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28" name="부제목 2">
              <a:extLst>
                <a:ext uri="{FF2B5EF4-FFF2-40B4-BE49-F238E27FC236}">
                  <a16:creationId xmlns:a16="http://schemas.microsoft.com/office/drawing/2014/main" id="{8F04C851-0B2B-2C8B-BBAB-0A000690288E}"/>
                </a:ext>
              </a:extLst>
            </p:cNvPr>
            <p:cNvSpPr txBox="1">
              <a:spLocks/>
            </p:cNvSpPr>
            <p:nvPr/>
          </p:nvSpPr>
          <p:spPr>
            <a:xfrm>
              <a:off x="615854" y="2209447"/>
              <a:ext cx="2549156" cy="11172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이슈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/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평가간 딜레이를 줄임 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 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적절한 자원배분</a:t>
              </a: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다양한 기업에 대한 주가정보성 제고</a:t>
              </a: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주식매매 활성화 </a:t>
              </a:r>
              <a:r>
                <a:rPr lang="en-US" altLang="ko-KR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 </a:t>
              </a:r>
              <a:r>
                <a:rPr lang="ko-KR" altLang="en-US" sz="13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증권사 수수료 증가</a:t>
              </a: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3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D188ED-31D3-7651-66CD-00B8A6DCB163}"/>
              </a:ext>
            </a:extLst>
          </p:cNvPr>
          <p:cNvSpPr/>
          <p:nvPr/>
        </p:nvSpPr>
        <p:spPr>
          <a:xfrm>
            <a:off x="9955376" y="3308970"/>
            <a:ext cx="1329242" cy="90682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60D378F-FBE7-73B1-387C-ED9A887DA7A4}"/>
              </a:ext>
            </a:extLst>
          </p:cNvPr>
          <p:cNvSpPr/>
          <p:nvPr/>
        </p:nvSpPr>
        <p:spPr>
          <a:xfrm>
            <a:off x="894383" y="1420737"/>
            <a:ext cx="2496854" cy="382385"/>
          </a:xfrm>
          <a:prstGeom prst="roundRect">
            <a:avLst>
              <a:gd name="adj" fmla="val 191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A65F6"/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rPr>
              <a:t>Analyst Benefit</a:t>
            </a:r>
            <a:endParaRPr lang="ko-KR" altLang="en-US" sz="1600" dirty="0">
              <a:solidFill>
                <a:srgbClr val="4A65F6"/>
              </a:solidFill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56FCA5D-4DD2-6DE2-25D9-F6F764F2997B}"/>
              </a:ext>
            </a:extLst>
          </p:cNvPr>
          <p:cNvSpPr/>
          <p:nvPr/>
        </p:nvSpPr>
        <p:spPr>
          <a:xfrm>
            <a:off x="4738713" y="1420737"/>
            <a:ext cx="2496854" cy="382385"/>
          </a:xfrm>
          <a:prstGeom prst="roundRect">
            <a:avLst>
              <a:gd name="adj" fmla="val 191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A65F6"/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rPr>
              <a:t>일반사용자 </a:t>
            </a:r>
            <a:r>
              <a:rPr lang="en-US" altLang="ko-KR" sz="1600" dirty="0">
                <a:solidFill>
                  <a:srgbClr val="4A65F6"/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rPr>
              <a:t>Benefit</a:t>
            </a:r>
            <a:endParaRPr lang="ko-KR" altLang="en-US" sz="1600" dirty="0">
              <a:solidFill>
                <a:srgbClr val="4A65F6"/>
              </a:solidFill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83CF069-EF48-0374-060E-D3525E81B703}"/>
              </a:ext>
            </a:extLst>
          </p:cNvPr>
          <p:cNvSpPr/>
          <p:nvPr/>
        </p:nvSpPr>
        <p:spPr>
          <a:xfrm>
            <a:off x="8706949" y="1420737"/>
            <a:ext cx="2496854" cy="382385"/>
          </a:xfrm>
          <a:prstGeom prst="roundRect">
            <a:avLst>
              <a:gd name="adj" fmla="val 191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rPr>
              <a:t>Side Effect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BF7238-AE02-C9B7-C2DE-691658BE62ED}"/>
              </a:ext>
            </a:extLst>
          </p:cNvPr>
          <p:cNvSpPr/>
          <p:nvPr/>
        </p:nvSpPr>
        <p:spPr>
          <a:xfrm>
            <a:off x="10613570" y="2381795"/>
            <a:ext cx="1099456" cy="90682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B61C4F-35C3-0CE5-14E6-CE974FCF0E8D}"/>
              </a:ext>
            </a:extLst>
          </p:cNvPr>
          <p:cNvSpPr/>
          <p:nvPr/>
        </p:nvSpPr>
        <p:spPr>
          <a:xfrm>
            <a:off x="2762267" y="3056708"/>
            <a:ext cx="1099456" cy="90682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9908DF-B1B8-6008-BB16-35854DA19D31}"/>
              </a:ext>
            </a:extLst>
          </p:cNvPr>
          <p:cNvSpPr/>
          <p:nvPr/>
        </p:nvSpPr>
        <p:spPr>
          <a:xfrm>
            <a:off x="2762267" y="3697547"/>
            <a:ext cx="1099456" cy="90682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E8FA4B-7FFD-B51C-489B-9E64688DC584}"/>
              </a:ext>
            </a:extLst>
          </p:cNvPr>
          <p:cNvSpPr/>
          <p:nvPr/>
        </p:nvSpPr>
        <p:spPr>
          <a:xfrm>
            <a:off x="6036686" y="3397855"/>
            <a:ext cx="1621117" cy="90682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6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Appendix - Complementary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BDD6F485-1331-A92A-5A3C-C6BEE4613A44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Considerations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08CE3D-D32F-7A8D-114F-3396B5C10141}"/>
              </a:ext>
            </a:extLst>
          </p:cNvPr>
          <p:cNvGrpSpPr/>
          <p:nvPr/>
        </p:nvGrpSpPr>
        <p:grpSpPr>
          <a:xfrm>
            <a:off x="483858" y="1611929"/>
            <a:ext cx="3955152" cy="4521241"/>
            <a:chOff x="516986" y="2122227"/>
            <a:chExt cx="2740584" cy="129549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905D557-724E-72C7-4371-567F19408D3C}"/>
                </a:ext>
              </a:extLst>
            </p:cNvPr>
            <p:cNvSpPr/>
            <p:nvPr/>
          </p:nvSpPr>
          <p:spPr>
            <a:xfrm>
              <a:off x="516986" y="2122227"/>
              <a:ext cx="2740584" cy="1295497"/>
            </a:xfrm>
            <a:prstGeom prst="roundRect">
              <a:avLst>
                <a:gd name="adj" fmla="val 190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24" name="부제목 2">
              <a:extLst>
                <a:ext uri="{FF2B5EF4-FFF2-40B4-BE49-F238E27FC236}">
                  <a16:creationId xmlns:a16="http://schemas.microsoft.com/office/drawing/2014/main" id="{A19663E0-362E-F08C-5B2B-D15D30468CD6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18380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1200" dirty="0">
                  <a:solidFill>
                    <a:srgbClr val="4A65F6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rPr>
                <a:t>Legal Issues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Analyst Report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의 저작권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: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 발행 증권사 소유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	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 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재생산에 대한 법률적 검토 필요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en-US" altLang="ko-KR" sz="1200" dirty="0" err="1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FnGuide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 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등에서 리포트와 그 요약 등을 제공하고 있음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. 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이와 관련하여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, 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해당 서비스와의 법리적 차이가 무엇일지 면밀한 검토가 필요함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1200" dirty="0">
                  <a:solidFill>
                    <a:srgbClr val="4A65F6"/>
                  </a:solidFill>
                  <a:latin typeface="Poppins Bold" panose="00000800000000000000" pitchFamily="2" charset="0"/>
                  <a:ea typeface="Noto Sans KR Medium" panose="020B0600000000000000" pitchFamily="34" charset="-127"/>
                  <a:cs typeface="Poppins Bold" panose="00000800000000000000" pitchFamily="2" charset="0"/>
                </a:rPr>
                <a:t>Model</a:t>
              </a:r>
              <a:endParaRPr lang="ko-KR" altLang="en-US" sz="1200" dirty="0">
                <a:solidFill>
                  <a:srgbClr val="4A65F6"/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긍정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/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부정에 대한 분류 정확도는 높음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단어 인식에 대한 문제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	                          ex)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 셀트리온 </a:t>
              </a:r>
              <a:r>
                <a:rPr lang="ko-KR" altLang="en-US" sz="1200" dirty="0" err="1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램시마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: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 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‘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시마</a:t>
              </a:r>
              <a:r>
                <a:rPr lang="en-US" altLang="ko-KR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’</a:t>
              </a:r>
              <a:r>
                <a:rPr lang="ko-KR" altLang="en-US" sz="1200" dirty="0">
                  <a:solidFill>
                    <a:srgbClr val="333333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로 인식</a:t>
              </a: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Font typeface="Arial" panose="020B0604020202020204" pitchFamily="34" charset="0"/>
                <a:buAutoNum type="arabicPeriod"/>
              </a:pPr>
              <a:r>
                <a:rPr lang="ko-KR" altLang="en-US" sz="1200" dirty="0">
                  <a:solidFill>
                    <a:srgbClr val="333333"/>
                  </a:solidFill>
                  <a:ea typeface="Noto Sans KR"/>
                  <a:cs typeface="Poppins Regular"/>
                </a:rPr>
                <a:t>모델 경량화 방식 고민 필요</a:t>
              </a: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10000"/>
                </a:lnSpc>
                <a:buAutoNum type="arabicPeriod"/>
              </a:pPr>
              <a:endParaRPr lang="en-US" altLang="ko-KR" sz="1200" dirty="0">
                <a:solidFill>
                  <a:srgbClr val="333333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60D378F-FBE7-73B1-387C-ED9A887DA7A4}"/>
              </a:ext>
            </a:extLst>
          </p:cNvPr>
          <p:cNvSpPr/>
          <p:nvPr/>
        </p:nvSpPr>
        <p:spPr>
          <a:xfrm>
            <a:off x="1213007" y="1420737"/>
            <a:ext cx="2496854" cy="382385"/>
          </a:xfrm>
          <a:prstGeom prst="roundRect">
            <a:avLst>
              <a:gd name="adj" fmla="val 19162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A65F6"/>
                </a:solidFill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rPr>
              <a:t>Complementary</a:t>
            </a:r>
            <a:endParaRPr lang="ko-KR" altLang="en-US" sz="1600" dirty="0">
              <a:solidFill>
                <a:srgbClr val="4A65F6"/>
              </a:solidFill>
              <a:latin typeface="Poppins Bold" panose="00000800000000000000" pitchFamily="2" charset="0"/>
              <a:ea typeface="Noto Sans KR Medium" panose="020B0600000000000000" pitchFamily="34" charset="-127"/>
              <a:cs typeface="Poppins Bold" panose="00000800000000000000" pitchFamily="2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AB61C4F-35C3-0CE5-14E6-CE974FCF0E8D}"/>
              </a:ext>
            </a:extLst>
          </p:cNvPr>
          <p:cNvSpPr/>
          <p:nvPr/>
        </p:nvSpPr>
        <p:spPr>
          <a:xfrm>
            <a:off x="2934586" y="2594886"/>
            <a:ext cx="778432" cy="116416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E8FA4B-7FFD-B51C-489B-9E64688DC584}"/>
              </a:ext>
            </a:extLst>
          </p:cNvPr>
          <p:cNvSpPr/>
          <p:nvPr/>
        </p:nvSpPr>
        <p:spPr>
          <a:xfrm>
            <a:off x="1082659" y="4666339"/>
            <a:ext cx="1522318" cy="150210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25CA3820-F2E4-382B-0390-5656EA0BCE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2457" y="1611929"/>
          <a:ext cx="7191270" cy="1672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102400" imgH="2583360" progId="PBrush">
                  <p:embed/>
                </p:oleObj>
              </mc:Choice>
              <mc:Fallback>
                <p:oleObj name="Bitmap Image" r:id="rId3" imgW="11102400" imgH="258336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25CA3820-F2E4-382B-0390-5656EA0BC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2457" y="1611929"/>
                        <a:ext cx="7191270" cy="1672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B33D41C-2FFE-409A-8269-34A84BC0F279}"/>
              </a:ext>
            </a:extLst>
          </p:cNvPr>
          <p:cNvGrpSpPr/>
          <p:nvPr/>
        </p:nvGrpSpPr>
        <p:grpSpPr>
          <a:xfrm>
            <a:off x="4609182" y="3429000"/>
            <a:ext cx="7233616" cy="2681795"/>
            <a:chOff x="4847855" y="480807"/>
            <a:chExt cx="6794412" cy="32603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5D5CCCC-F469-01C9-2ECC-20BC6A6C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7855" y="480807"/>
              <a:ext cx="6794412" cy="2282617"/>
            </a:xfrm>
            <a:prstGeom prst="rect">
              <a:avLst/>
            </a:prstGeom>
          </p:spPr>
        </p:pic>
        <p:graphicFrame>
          <p:nvGraphicFramePr>
            <p:cNvPr id="6" name="개체 5">
              <a:extLst>
                <a:ext uri="{FF2B5EF4-FFF2-40B4-BE49-F238E27FC236}">
                  <a16:creationId xmlns:a16="http://schemas.microsoft.com/office/drawing/2014/main" id="{7C1A53A8-BB56-CFA1-944B-A525265F61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89569" y="2758541"/>
            <a:ext cx="5783263" cy="982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5783760" imgH="983160" progId="PBrush">
                    <p:embed/>
                  </p:oleObj>
                </mc:Choice>
                <mc:Fallback>
                  <p:oleObj name="Bitmap Image" r:id="rId6" imgW="5783760" imgH="983160" progId="PBrush">
                    <p:embed/>
                    <p:pic>
                      <p:nvPicPr>
                        <p:cNvPr id="6" name="개체 5">
                          <a:extLst>
                            <a:ext uri="{FF2B5EF4-FFF2-40B4-BE49-F238E27FC236}">
                              <a16:creationId xmlns:a16="http://schemas.microsoft.com/office/drawing/2014/main" id="{7C1A53A8-BB56-CFA1-944B-A525265F61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889569" y="2758541"/>
                          <a:ext cx="5783263" cy="982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3E557D-5EAC-A955-0D61-8429A03002C9}"/>
              </a:ext>
            </a:extLst>
          </p:cNvPr>
          <p:cNvSpPr/>
          <p:nvPr/>
        </p:nvSpPr>
        <p:spPr>
          <a:xfrm>
            <a:off x="6096000" y="3996749"/>
            <a:ext cx="480007" cy="1818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58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Project Background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금융정보에 대한 수요 공급의 간극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90456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리서치와 서류작업 간소화 니즈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금융권 종사자들이 가장 많이 시간을 쓰는 업무는 리서치와 서류작업이다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3396000" y="1787096"/>
            <a:ext cx="54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88B173B0-2332-67AC-7CA9-DC273C43E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799224"/>
              </p:ext>
            </p:extLst>
          </p:nvPr>
        </p:nvGraphicFramePr>
        <p:xfrm>
          <a:off x="539998" y="2510595"/>
          <a:ext cx="5336131" cy="351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0432FF-DC13-8443-C0FC-25E7862891AC}"/>
              </a:ext>
            </a:extLst>
          </p:cNvPr>
          <p:cNvGrpSpPr/>
          <p:nvPr/>
        </p:nvGrpSpPr>
        <p:grpSpPr>
          <a:xfrm>
            <a:off x="6632530" y="2817599"/>
            <a:ext cx="5019472" cy="3410303"/>
            <a:chOff x="541456" y="2179460"/>
            <a:chExt cx="2740584" cy="1238264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E582971-10DA-B334-DDE9-129748524250}"/>
                </a:ext>
              </a:extLst>
            </p:cNvPr>
            <p:cNvSpPr/>
            <p:nvPr/>
          </p:nvSpPr>
          <p:spPr>
            <a:xfrm>
              <a:off x="541456" y="2179460"/>
              <a:ext cx="2740584" cy="1238264"/>
            </a:xfrm>
            <a:prstGeom prst="roundRect">
              <a:avLst>
                <a:gd name="adj" fmla="val 83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15" name="부제목 2">
              <a:extLst>
                <a:ext uri="{FF2B5EF4-FFF2-40B4-BE49-F238E27FC236}">
                  <a16:creationId xmlns:a16="http://schemas.microsoft.com/office/drawing/2014/main" id="{958B4C0F-AF8C-2BCB-38A0-35235F2480B7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44433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증가하는 상장회사 수 및 시장규모</a:t>
              </a:r>
              <a:endParaRPr lang="en-US" altLang="ko-KR" sz="14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금융투자협회 기준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60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개 증권사 </a:t>
              </a:r>
              <a:r>
                <a:rPr lang="en-US" altLang="ko-KR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1,051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명의 애널리스트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(’22.12.11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기준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금융환경의 변화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(HTS, MTS)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로 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리서치의 수익성 악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화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</a:br>
              <a:r>
                <a:rPr lang="en-US" altLang="ko-KR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(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비용부서화</a:t>
              </a:r>
              <a:r>
                <a:rPr lang="en-US" altLang="ko-KR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수익성 악화로 인한 인력감축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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업무과중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비용절감 및 효율성 제고과정 필요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7999BA-0A9C-6E1D-C62B-123D0276E618}"/>
              </a:ext>
            </a:extLst>
          </p:cNvPr>
          <p:cNvGrpSpPr/>
          <p:nvPr/>
        </p:nvGrpSpPr>
        <p:grpSpPr>
          <a:xfrm>
            <a:off x="6632531" y="2322963"/>
            <a:ext cx="4074800" cy="377016"/>
            <a:chOff x="6611131" y="2180430"/>
            <a:chExt cx="3590380" cy="35278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C2966A-47CE-EC23-0D92-B3E7089DD38D}"/>
                </a:ext>
              </a:extLst>
            </p:cNvPr>
            <p:cNvSpPr/>
            <p:nvPr/>
          </p:nvSpPr>
          <p:spPr>
            <a:xfrm>
              <a:off x="6687844" y="2321000"/>
              <a:ext cx="3513667" cy="181543"/>
            </a:xfrm>
            <a:prstGeom prst="rect">
              <a:avLst/>
            </a:prstGeom>
            <a:solidFill>
              <a:srgbClr val="4A65F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부제목 2">
              <a:extLst>
                <a:ext uri="{FF2B5EF4-FFF2-40B4-BE49-F238E27FC236}">
                  <a16:creationId xmlns:a16="http://schemas.microsoft.com/office/drawing/2014/main" id="{253D767B-6086-BF22-9F49-463523EBB416}"/>
                </a:ext>
              </a:extLst>
            </p:cNvPr>
            <p:cNvSpPr txBox="1">
              <a:spLocks/>
            </p:cNvSpPr>
            <p:nvPr/>
          </p:nvSpPr>
          <p:spPr>
            <a:xfrm>
              <a:off x="6611131" y="2180430"/>
              <a:ext cx="3590379" cy="3527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정보의 증대에 비해 부족한 애널리스트 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75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E3254EC1-68A3-683D-07C2-3BCDDDE74733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금융정보에 대한 수요 공급의 간극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Project Background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6ABA6252-568A-631C-2CCF-0560296C0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90456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리서치와 서류작업 간소화 니즈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금융권 종사자들이 가장 많이 시간을 쓰는 업무는 리서치와 서류작업이다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3396000" y="1787096"/>
            <a:ext cx="54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88B173B0-2332-67AC-7CA9-DC273C43E16A}"/>
              </a:ext>
            </a:extLst>
          </p:cNvPr>
          <p:cNvGraphicFramePr/>
          <p:nvPr/>
        </p:nvGraphicFramePr>
        <p:xfrm>
          <a:off x="539998" y="2510595"/>
          <a:ext cx="5336131" cy="351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0432FF-DC13-8443-C0FC-25E7862891AC}"/>
              </a:ext>
            </a:extLst>
          </p:cNvPr>
          <p:cNvGrpSpPr/>
          <p:nvPr/>
        </p:nvGrpSpPr>
        <p:grpSpPr>
          <a:xfrm>
            <a:off x="6632530" y="2437552"/>
            <a:ext cx="5019472" cy="3741307"/>
            <a:chOff x="516986" y="2122227"/>
            <a:chExt cx="2740584" cy="1295497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E582971-10DA-B334-DDE9-129748524250}"/>
                </a:ext>
              </a:extLst>
            </p:cNvPr>
            <p:cNvSpPr/>
            <p:nvPr/>
          </p:nvSpPr>
          <p:spPr>
            <a:xfrm>
              <a:off x="516986" y="2122227"/>
              <a:ext cx="2740584" cy="1295497"/>
            </a:xfrm>
            <a:prstGeom prst="roundRect">
              <a:avLst>
                <a:gd name="adj" fmla="val 83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15" name="부제목 2">
              <a:extLst>
                <a:ext uri="{FF2B5EF4-FFF2-40B4-BE49-F238E27FC236}">
                  <a16:creationId xmlns:a16="http://schemas.microsoft.com/office/drawing/2014/main" id="{958B4C0F-AF8C-2BCB-38A0-35235F2480B7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18380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증가하는 상장회사 수 및 시장규모</a:t>
              </a:r>
              <a:endParaRPr lang="en-US" altLang="ko-KR" sz="14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금융투자협회 기준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60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개 증권사 </a:t>
              </a:r>
              <a:r>
                <a:rPr lang="en-US" altLang="ko-KR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1,051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명의 애널리스트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(’22.12.11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기준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금융환경의 변화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(HTS, MTS)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로 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리서치의 수익성 악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화 </a:t>
              </a:r>
              <a:b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</a:br>
              <a:r>
                <a:rPr lang="en-US" altLang="ko-KR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(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비용부서화</a:t>
              </a:r>
              <a:r>
                <a:rPr lang="en-US" altLang="ko-KR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수익성 악화로 인한 인력감축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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업무과중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비용절감 및 효율성 제고과정 필요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성장하는 금융</a:t>
              </a:r>
              <a:r>
                <a:rPr lang="en-US" altLang="ko-KR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AI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시장</a:t>
              </a:r>
              <a:endParaRPr lang="en-US" altLang="ko-KR" sz="14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20DA56-5A33-FFB2-71F7-CEE42010F011}"/>
              </a:ext>
            </a:extLst>
          </p:cNvPr>
          <p:cNvSpPr/>
          <p:nvPr/>
        </p:nvSpPr>
        <p:spPr>
          <a:xfrm>
            <a:off x="0" y="-7771"/>
            <a:ext cx="12192000" cy="6865771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872F4D-5D05-A637-C46A-83DB98F8930C}"/>
              </a:ext>
            </a:extLst>
          </p:cNvPr>
          <p:cNvSpPr txBox="1">
            <a:spLocks/>
          </p:cNvSpPr>
          <p:nvPr/>
        </p:nvSpPr>
        <p:spPr>
          <a:xfrm>
            <a:off x="759869" y="2748705"/>
            <a:ext cx="10672262" cy="1360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FFFFFF"/>
                </a:solidFill>
                <a:highlight>
                  <a:srgbClr val="1C3699"/>
                </a:highlight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금융 리서치 </a:t>
            </a:r>
            <a:r>
              <a:rPr lang="en-US" altLang="ko-KR" sz="2400" dirty="0">
                <a:solidFill>
                  <a:srgbClr val="FFFFFF"/>
                </a:solidFill>
                <a:highlight>
                  <a:srgbClr val="1C3699"/>
                </a:highlight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AI</a:t>
            </a:r>
            <a:r>
              <a:rPr lang="ko-KR" altLang="en-US" sz="2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로 자동화할 수 있지 않을까</a:t>
            </a:r>
            <a:r>
              <a:rPr lang="en-US" altLang="ko-KR" sz="2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?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400" dirty="0" err="1">
                <a:solidFill>
                  <a:srgbClr val="FFFFFF"/>
                </a:solidFill>
                <a:highlight>
                  <a:srgbClr val="1C3699"/>
                </a:highlight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Finalyst</a:t>
            </a:r>
            <a:r>
              <a:rPr lang="en-US" altLang="ko-KR" sz="2400" dirty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 </a:t>
            </a:r>
            <a:endParaRPr lang="ko-KR" altLang="en-US" sz="2400" dirty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3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F2F2F2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CONTENTS</a:t>
            </a:r>
            <a:endParaRPr lang="ko-KR" altLang="en-US" sz="2000" dirty="0">
              <a:solidFill>
                <a:srgbClr val="F2F2F2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726F49-B1ED-68CB-CB39-8D5091BD812B}"/>
              </a:ext>
            </a:extLst>
          </p:cNvPr>
          <p:cNvCxnSpPr>
            <a:cxnSpLocks/>
          </p:cNvCxnSpPr>
          <p:nvPr/>
        </p:nvCxnSpPr>
        <p:spPr>
          <a:xfrm>
            <a:off x="2435221" y="864000"/>
            <a:ext cx="6115327" cy="0"/>
          </a:xfrm>
          <a:prstGeom prst="line">
            <a:avLst/>
          </a:prstGeom>
          <a:ln w="9525">
            <a:gradFill>
              <a:gsLst>
                <a:gs pos="69000">
                  <a:schemeClr val="bg1"/>
                </a:gs>
                <a:gs pos="0">
                  <a:srgbClr val="31DDD3"/>
                </a:gs>
                <a:gs pos="33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>
            <a:extLst>
              <a:ext uri="{FF2B5EF4-FFF2-40B4-BE49-F238E27FC236}">
                <a16:creationId xmlns:a16="http://schemas.microsoft.com/office/drawing/2014/main" id="{59AFD475-8199-847B-D059-702D022CF153}"/>
              </a:ext>
            </a:extLst>
          </p:cNvPr>
          <p:cNvSpPr txBox="1">
            <a:spLocks/>
          </p:cNvSpPr>
          <p:nvPr/>
        </p:nvSpPr>
        <p:spPr>
          <a:xfrm>
            <a:off x="720000" y="180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1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7AE8A185-0B10-71D3-F06E-63DBDE257C09}"/>
              </a:ext>
            </a:extLst>
          </p:cNvPr>
          <p:cNvSpPr txBox="1">
            <a:spLocks/>
          </p:cNvSpPr>
          <p:nvPr/>
        </p:nvSpPr>
        <p:spPr>
          <a:xfrm>
            <a:off x="1440000" y="180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Background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E36621A4-CD53-543B-B9CB-0A4E91419E2B}"/>
              </a:ext>
            </a:extLst>
          </p:cNvPr>
          <p:cNvSpPr txBox="1">
            <a:spLocks/>
          </p:cNvSpPr>
          <p:nvPr/>
        </p:nvSpPr>
        <p:spPr>
          <a:xfrm>
            <a:off x="720000" y="288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2</a:t>
            </a:r>
            <a:endParaRPr lang="ko-KR" altLang="en-US" sz="1800" dirty="0">
              <a:solidFill>
                <a:srgbClr val="F2F2F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4C905BF-5DA9-FC4B-FC39-CE391E70AB9A}"/>
              </a:ext>
            </a:extLst>
          </p:cNvPr>
          <p:cNvSpPr txBox="1">
            <a:spLocks/>
          </p:cNvSpPr>
          <p:nvPr/>
        </p:nvSpPr>
        <p:spPr>
          <a:xfrm>
            <a:off x="1440000" y="288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Business</a:t>
            </a:r>
            <a:r>
              <a:rPr lang="ko-KR" altLang="en-US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en-US" altLang="ko-KR" sz="1800" dirty="0">
                <a:solidFill>
                  <a:srgbClr val="F2F2F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Modeling</a:t>
            </a:r>
            <a:endParaRPr lang="ko-KR" altLang="en-US" sz="1800" dirty="0">
              <a:solidFill>
                <a:srgbClr val="F2F2F2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02EAA745-2D8F-67D6-2DD1-5B3B2032BE50}"/>
              </a:ext>
            </a:extLst>
          </p:cNvPr>
          <p:cNvSpPr txBox="1">
            <a:spLocks/>
          </p:cNvSpPr>
          <p:nvPr/>
        </p:nvSpPr>
        <p:spPr>
          <a:xfrm>
            <a:off x="720000" y="396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3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667D31C0-B8C7-E71C-47DB-4ECB49EED49A}"/>
              </a:ext>
            </a:extLst>
          </p:cNvPr>
          <p:cNvSpPr txBox="1">
            <a:spLocks/>
          </p:cNvSpPr>
          <p:nvPr/>
        </p:nvSpPr>
        <p:spPr>
          <a:xfrm>
            <a:off x="1440000" y="396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Product  – Phase 1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0B902681-9C2F-BCED-855A-3F0649204E59}"/>
              </a:ext>
            </a:extLst>
          </p:cNvPr>
          <p:cNvSpPr txBox="1">
            <a:spLocks/>
          </p:cNvSpPr>
          <p:nvPr/>
        </p:nvSpPr>
        <p:spPr>
          <a:xfrm>
            <a:off x="720000" y="5040000"/>
            <a:ext cx="333679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4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E6D16D30-7262-FD88-9917-692BEDA9F443}"/>
              </a:ext>
            </a:extLst>
          </p:cNvPr>
          <p:cNvSpPr txBox="1">
            <a:spLocks/>
          </p:cNvSpPr>
          <p:nvPr/>
        </p:nvSpPr>
        <p:spPr>
          <a:xfrm>
            <a:off x="1440000" y="5040000"/>
            <a:ext cx="3973113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rgbClr val="F2F2F2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Modeling &amp; Prototype</a:t>
            </a:r>
            <a:endParaRPr lang="ko-KR" altLang="en-US" sz="1800" dirty="0">
              <a:solidFill>
                <a:srgbClr val="F2F2F2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01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Business Modeling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QAAS – Query as a Service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 err="1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QaaS</a:t>
            </a: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 (Query as a Service)</a:t>
            </a:r>
            <a:endParaRPr lang="ko-KR" altLang="en-US" sz="2400" dirty="0">
              <a:solidFill>
                <a:srgbClr val="1C3699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oppins ExtraBold" panose="000009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질문에 대한 답을 주는 것을 </a:t>
            </a:r>
            <a:r>
              <a:rPr lang="ko-KR" altLang="en-US" sz="1400" dirty="0" err="1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서비스화하자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5BA749-8170-8DF7-F7C4-45BE1403B86A}"/>
              </a:ext>
            </a:extLst>
          </p:cNvPr>
          <p:cNvGrpSpPr/>
          <p:nvPr/>
        </p:nvGrpSpPr>
        <p:grpSpPr>
          <a:xfrm>
            <a:off x="585270" y="3446103"/>
            <a:ext cx="11021459" cy="1168439"/>
            <a:chOff x="539998" y="2590275"/>
            <a:chExt cx="11021459" cy="1168439"/>
          </a:xfrm>
        </p:grpSpPr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CA80D1CC-6901-08E8-5FA9-EDD1C9EA35E8}"/>
                </a:ext>
              </a:extLst>
            </p:cNvPr>
            <p:cNvSpPr/>
            <p:nvPr/>
          </p:nvSpPr>
          <p:spPr>
            <a:xfrm>
              <a:off x="6618639" y="2596825"/>
              <a:ext cx="2630497" cy="1161889"/>
            </a:xfrm>
            <a:prstGeom prst="chevron">
              <a:avLst/>
            </a:prstGeom>
            <a:solidFill>
              <a:srgbClr val="4A65F6">
                <a:alpha val="5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투자 의견서 작성</a:t>
              </a:r>
              <a:endParaRPr lang="en-US" altLang="ko-KR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(Flow Maker)</a:t>
              </a:r>
              <a:endParaRPr lang="ko-KR" altLang="en-US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25C4530D-A3B1-1095-188F-E56D205189CF}"/>
                </a:ext>
              </a:extLst>
            </p:cNvPr>
            <p:cNvSpPr/>
            <p:nvPr/>
          </p:nvSpPr>
          <p:spPr>
            <a:xfrm>
              <a:off x="1987687" y="2596825"/>
              <a:ext cx="2630497" cy="1161889"/>
            </a:xfrm>
            <a:prstGeom prst="chevron">
              <a:avLst/>
            </a:prstGeom>
            <a:solidFill>
              <a:srgbClr val="4A65F6">
                <a:alpha val="5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기업 리서치</a:t>
              </a: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8EC26350-1451-491C-DBA8-041AC34B322B}"/>
                </a:ext>
              </a:extLst>
            </p:cNvPr>
            <p:cNvSpPr/>
            <p:nvPr/>
          </p:nvSpPr>
          <p:spPr>
            <a:xfrm>
              <a:off x="4296000" y="2596825"/>
              <a:ext cx="2630498" cy="1161889"/>
            </a:xfrm>
            <a:prstGeom prst="chevron">
              <a:avLst/>
            </a:prstGeom>
            <a:solidFill>
              <a:srgbClr val="4A65F6">
                <a:alpha val="5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공개 정보 기반 </a:t>
              </a:r>
              <a:endParaRPr lang="en-US" altLang="ko-KR" sz="14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보고서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D6CBFA-0192-B8F6-C870-A9CDAC1BAE0E}"/>
                </a:ext>
              </a:extLst>
            </p:cNvPr>
            <p:cNvSpPr txBox="1"/>
            <p:nvPr/>
          </p:nvSpPr>
          <p:spPr>
            <a:xfrm>
              <a:off x="539998" y="2854603"/>
              <a:ext cx="16340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828282"/>
                  </a:solidFill>
                  <a:latin typeface="Poppins Bold" panose="00000800000000000000" pitchFamily="2" charset="0"/>
                  <a:cs typeface="Poppins Bold" panose="00000800000000000000" pitchFamily="2" charset="0"/>
                </a:rPr>
                <a:t>Phases for</a:t>
              </a:r>
              <a:endParaRPr lang="en-US" altLang="ko-KR" sz="1200" dirty="0">
                <a:solidFill>
                  <a:srgbClr val="4A65F6"/>
                </a:solidFill>
                <a:latin typeface="Poppins Bold" panose="00000800000000000000" pitchFamily="2" charset="0"/>
                <a:cs typeface="Poppins Bold" panose="00000800000000000000" pitchFamily="2" charset="0"/>
              </a:endParaRPr>
            </a:p>
            <a:p>
              <a:r>
                <a:rPr lang="en-US" altLang="ko-KR" sz="2400" dirty="0" err="1">
                  <a:solidFill>
                    <a:srgbClr val="1C3699"/>
                  </a:solidFill>
                  <a:latin typeface="Poppins Bold" panose="00000800000000000000" pitchFamily="2" charset="0"/>
                  <a:cs typeface="Poppins Bold" panose="00000800000000000000" pitchFamily="2" charset="0"/>
                </a:rPr>
                <a:t>Finalyst</a:t>
              </a:r>
              <a:r>
                <a:rPr lang="ko-KR" altLang="en-US" sz="2400" dirty="0">
                  <a:solidFill>
                    <a:srgbClr val="1C3699"/>
                  </a:solidFill>
                  <a:latin typeface="Poppins Bold" panose="00000800000000000000" pitchFamily="2" charset="0"/>
                  <a:cs typeface="Poppins Bold" panose="00000800000000000000" pitchFamily="2" charset="0"/>
                </a:rPr>
                <a:t> </a:t>
              </a:r>
              <a:endParaRPr lang="en-US" altLang="ko-KR" dirty="0">
                <a:solidFill>
                  <a:srgbClr val="1C3699"/>
                </a:solidFill>
                <a:latin typeface="Poppins Bold" panose="00000800000000000000" pitchFamily="2" charset="0"/>
                <a:cs typeface="Poppins Bold" panose="00000800000000000000" pitchFamily="2" charset="0"/>
              </a:endParaRPr>
            </a:p>
          </p:txBody>
        </p:sp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C7D4C9A2-BD08-BAD4-70E4-426DC38B58F9}"/>
                </a:ext>
              </a:extLst>
            </p:cNvPr>
            <p:cNvSpPr/>
            <p:nvPr/>
          </p:nvSpPr>
          <p:spPr>
            <a:xfrm>
              <a:off x="8930960" y="2590275"/>
              <a:ext cx="2630497" cy="1161889"/>
            </a:xfrm>
            <a:prstGeom prst="chevron">
              <a:avLst/>
            </a:prstGeom>
            <a:solidFill>
              <a:srgbClr val="4A65F6">
                <a:alpha val="5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PPT Maker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시각화 </a:t>
              </a:r>
              <a:r>
                <a:rPr lang="en-US" altLang="ko-KR" sz="1400" dirty="0">
                  <a:solidFill>
                    <a:schemeClr val="bg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/ Design)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C41084-A3C8-9E93-C78B-3B523C1D1124}"/>
              </a:ext>
            </a:extLst>
          </p:cNvPr>
          <p:cNvGrpSpPr/>
          <p:nvPr/>
        </p:nvGrpSpPr>
        <p:grpSpPr>
          <a:xfrm>
            <a:off x="3141843" y="2470137"/>
            <a:ext cx="2308314" cy="816847"/>
            <a:chOff x="3196851" y="2501022"/>
            <a:chExt cx="2308314" cy="816847"/>
          </a:xfrm>
        </p:grpSpPr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1329B419-A066-B191-857C-D8CFE490C13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344658" y="2157362"/>
              <a:ext cx="12700" cy="2308314"/>
            </a:xfrm>
            <a:prstGeom prst="bentConnector3">
              <a:avLst>
                <a:gd name="adj1" fmla="val 2341937"/>
              </a:avLst>
            </a:prstGeom>
            <a:ln w="28575">
              <a:solidFill>
                <a:srgbClr val="1C3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부제목 2">
              <a:extLst>
                <a:ext uri="{FF2B5EF4-FFF2-40B4-BE49-F238E27FC236}">
                  <a16:creationId xmlns:a16="http://schemas.microsoft.com/office/drawing/2014/main" id="{E7EEC8EF-B895-A8F6-13C2-2CF3A08D553C}"/>
                </a:ext>
              </a:extLst>
            </p:cNvPr>
            <p:cNvSpPr txBox="1">
              <a:spLocks/>
            </p:cNvSpPr>
            <p:nvPr/>
          </p:nvSpPr>
          <p:spPr>
            <a:xfrm>
              <a:off x="3322199" y="2501022"/>
              <a:ext cx="2038145" cy="377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1.  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시장 정보 질문</a:t>
              </a: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CCE747B-6E6F-013A-CA1A-4B72575CAE0D}"/>
              </a:ext>
            </a:extLst>
          </p:cNvPr>
          <p:cNvGrpSpPr/>
          <p:nvPr/>
        </p:nvGrpSpPr>
        <p:grpSpPr>
          <a:xfrm>
            <a:off x="7673886" y="2470137"/>
            <a:ext cx="2308314" cy="816847"/>
            <a:chOff x="3349251" y="2653422"/>
            <a:chExt cx="2308314" cy="816847"/>
          </a:xfrm>
        </p:grpSpPr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2E04BA87-3151-1125-D619-9C17A4A2D55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497058" y="2309762"/>
              <a:ext cx="12700" cy="2308314"/>
            </a:xfrm>
            <a:prstGeom prst="bentConnector3">
              <a:avLst>
                <a:gd name="adj1" fmla="val 2341937"/>
              </a:avLst>
            </a:prstGeom>
            <a:ln w="28575">
              <a:solidFill>
                <a:srgbClr val="1C36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부제목 2">
              <a:extLst>
                <a:ext uri="{FF2B5EF4-FFF2-40B4-BE49-F238E27FC236}">
                  <a16:creationId xmlns:a16="http://schemas.microsoft.com/office/drawing/2014/main" id="{3EE6C41E-D5A8-8E92-BBFE-41667BA32B37}"/>
                </a:ext>
              </a:extLst>
            </p:cNvPr>
            <p:cNvSpPr txBox="1">
              <a:spLocks/>
            </p:cNvSpPr>
            <p:nvPr/>
          </p:nvSpPr>
          <p:spPr>
            <a:xfrm>
              <a:off x="3474599" y="2653422"/>
              <a:ext cx="2038145" cy="3775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2.  </a:t>
              </a:r>
              <a:r>
                <a:rPr lang="ko-KR" altLang="en-US" sz="16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</a:rPr>
                <a:t>업무 자동화 질문</a:t>
              </a:r>
              <a:endPara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endParaRPr>
            </a:p>
          </p:txBody>
        </p:sp>
      </p:grpSp>
      <p:sp>
        <p:nvSpPr>
          <p:cNvPr id="39" name="부제목 2">
            <a:extLst>
              <a:ext uri="{FF2B5EF4-FFF2-40B4-BE49-F238E27FC236}">
                <a16:creationId xmlns:a16="http://schemas.microsoft.com/office/drawing/2014/main" id="{89DD1BF3-889A-AC6E-F9D9-CDAF5372CAD0}"/>
              </a:ext>
            </a:extLst>
          </p:cNvPr>
          <p:cNvSpPr txBox="1">
            <a:spLocks/>
          </p:cNvSpPr>
          <p:nvPr/>
        </p:nvSpPr>
        <p:spPr>
          <a:xfrm>
            <a:off x="2143370" y="4691109"/>
            <a:ext cx="1996946" cy="35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12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Phase 1</a:t>
            </a:r>
          </a:p>
        </p:txBody>
      </p:sp>
      <p:sp>
        <p:nvSpPr>
          <p:cNvPr id="40" name="부제목 2">
            <a:extLst>
              <a:ext uri="{FF2B5EF4-FFF2-40B4-BE49-F238E27FC236}">
                <a16:creationId xmlns:a16="http://schemas.microsoft.com/office/drawing/2014/main" id="{013355AE-16EC-0CE5-57DB-5C254D2BD008}"/>
              </a:ext>
            </a:extLst>
          </p:cNvPr>
          <p:cNvSpPr txBox="1">
            <a:spLocks/>
          </p:cNvSpPr>
          <p:nvPr/>
        </p:nvSpPr>
        <p:spPr>
          <a:xfrm>
            <a:off x="4451684" y="4691108"/>
            <a:ext cx="1996946" cy="35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12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Phase 2</a:t>
            </a:r>
          </a:p>
        </p:txBody>
      </p:sp>
      <p:sp>
        <p:nvSpPr>
          <p:cNvPr id="41" name="부제목 2">
            <a:extLst>
              <a:ext uri="{FF2B5EF4-FFF2-40B4-BE49-F238E27FC236}">
                <a16:creationId xmlns:a16="http://schemas.microsoft.com/office/drawing/2014/main" id="{BC32D22F-328A-7ED7-7B07-7C5290769C8B}"/>
              </a:ext>
            </a:extLst>
          </p:cNvPr>
          <p:cNvSpPr txBox="1">
            <a:spLocks/>
          </p:cNvSpPr>
          <p:nvPr/>
        </p:nvSpPr>
        <p:spPr>
          <a:xfrm>
            <a:off x="6759998" y="4691107"/>
            <a:ext cx="1996946" cy="35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12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Phase 3</a:t>
            </a:r>
          </a:p>
        </p:txBody>
      </p:sp>
      <p:sp>
        <p:nvSpPr>
          <p:cNvPr id="42" name="부제목 2">
            <a:extLst>
              <a:ext uri="{FF2B5EF4-FFF2-40B4-BE49-F238E27FC236}">
                <a16:creationId xmlns:a16="http://schemas.microsoft.com/office/drawing/2014/main" id="{F8346CD4-1993-9445-6988-439D493BE6F6}"/>
              </a:ext>
            </a:extLst>
          </p:cNvPr>
          <p:cNvSpPr txBox="1">
            <a:spLocks/>
          </p:cNvSpPr>
          <p:nvPr/>
        </p:nvSpPr>
        <p:spPr>
          <a:xfrm>
            <a:off x="9068312" y="4691106"/>
            <a:ext cx="1996946" cy="35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12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Phase 4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1700BEF-4813-89E0-88CA-C0640BCB358F}"/>
              </a:ext>
            </a:extLst>
          </p:cNvPr>
          <p:cNvSpPr/>
          <p:nvPr/>
        </p:nvSpPr>
        <p:spPr>
          <a:xfrm>
            <a:off x="6759997" y="2236069"/>
            <a:ext cx="4846731" cy="294872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부제목 2">
            <a:extLst>
              <a:ext uri="{FF2B5EF4-FFF2-40B4-BE49-F238E27FC236}">
                <a16:creationId xmlns:a16="http://schemas.microsoft.com/office/drawing/2014/main" id="{86E9CF5D-818C-C7D0-EB09-FB05708BA337}"/>
              </a:ext>
            </a:extLst>
          </p:cNvPr>
          <p:cNvSpPr txBox="1">
            <a:spLocks/>
          </p:cNvSpPr>
          <p:nvPr/>
        </p:nvSpPr>
        <p:spPr>
          <a:xfrm>
            <a:off x="9777829" y="1926931"/>
            <a:ext cx="1828899" cy="38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ko-KR" altLang="en-US" sz="12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솔루션 구독 서비스</a:t>
            </a:r>
            <a:endParaRPr lang="en-US" altLang="ko-KR" sz="12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45" name="부제목 2">
            <a:extLst>
              <a:ext uri="{FF2B5EF4-FFF2-40B4-BE49-F238E27FC236}">
                <a16:creationId xmlns:a16="http://schemas.microsoft.com/office/drawing/2014/main" id="{DECDC09F-BAA1-F4A2-DC55-7830DCBDCB52}"/>
              </a:ext>
            </a:extLst>
          </p:cNvPr>
          <p:cNvSpPr txBox="1">
            <a:spLocks/>
          </p:cNvSpPr>
          <p:nvPr/>
        </p:nvSpPr>
        <p:spPr>
          <a:xfrm>
            <a:off x="2032959" y="5293258"/>
            <a:ext cx="2263041" cy="1063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AutoNum type="arabicPeriod"/>
            </a:pP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Product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Launching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 목적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>
              <a:lnSpc>
                <a:spcPct val="11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소비자 반응 확인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→ 현재 작업 지점</a:t>
            </a:r>
            <a:endParaRPr lang="en-US" altLang="ko-KR" sz="12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55" name="부제목 2">
            <a:extLst>
              <a:ext uri="{FF2B5EF4-FFF2-40B4-BE49-F238E27FC236}">
                <a16:creationId xmlns:a16="http://schemas.microsoft.com/office/drawing/2014/main" id="{EB4BD1F6-33C2-BC92-9996-45EE7DA71E6D}"/>
              </a:ext>
            </a:extLst>
          </p:cNvPr>
          <p:cNvSpPr txBox="1">
            <a:spLocks/>
          </p:cNvSpPr>
          <p:nvPr/>
        </p:nvSpPr>
        <p:spPr>
          <a:xfrm>
            <a:off x="4400870" y="5293258"/>
            <a:ext cx="2263041" cy="1063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AutoNum type="arabicPeriod"/>
            </a:pP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Product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 고도화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>
              <a:lnSpc>
                <a:spcPct val="110000"/>
              </a:lnSpc>
              <a:buAutoNum type="arabicPeriod"/>
            </a:pP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Target MAU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증대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>
              <a:lnSpc>
                <a:spcPct val="11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기업 내부 데이터 확보 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(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제휴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) </a:t>
            </a:r>
          </a:p>
        </p:txBody>
      </p:sp>
      <p:sp>
        <p:nvSpPr>
          <p:cNvPr id="56" name="부제목 2">
            <a:extLst>
              <a:ext uri="{FF2B5EF4-FFF2-40B4-BE49-F238E27FC236}">
                <a16:creationId xmlns:a16="http://schemas.microsoft.com/office/drawing/2014/main" id="{714A1C9E-97E8-C030-CFAE-F60F9013AC0F}"/>
              </a:ext>
            </a:extLst>
          </p:cNvPr>
          <p:cNvSpPr txBox="1">
            <a:spLocks/>
          </p:cNvSpPr>
          <p:nvPr/>
        </p:nvSpPr>
        <p:spPr>
          <a:xfrm>
            <a:off x="6768781" y="5293258"/>
            <a:ext cx="2263041" cy="1063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제휴 기업 확대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>
              <a:lnSpc>
                <a:spcPct val="11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기업 내부 데이터 확보 가속화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>
              <a:lnSpc>
                <a:spcPct val="110000"/>
              </a:lnSpc>
              <a:buAutoNum type="arabicPeriod"/>
            </a:pP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Revenue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확보 시작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57" name="부제목 2">
            <a:extLst>
              <a:ext uri="{FF2B5EF4-FFF2-40B4-BE49-F238E27FC236}">
                <a16:creationId xmlns:a16="http://schemas.microsoft.com/office/drawing/2014/main" id="{C7AF3394-C00E-E68B-09B9-56F777E5E27A}"/>
              </a:ext>
            </a:extLst>
          </p:cNvPr>
          <p:cNvSpPr txBox="1">
            <a:spLocks/>
          </p:cNvSpPr>
          <p:nvPr/>
        </p:nvSpPr>
        <p:spPr>
          <a:xfrm>
            <a:off x="9136692" y="5293258"/>
            <a:ext cx="2263041" cy="10630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AutoNum type="arabicPeriod"/>
            </a:pPr>
            <a:r>
              <a:rPr lang="en-US" altLang="ko-KR" sz="1200" dirty="0" err="1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QaaS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서비스 기반 완성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>
              <a:lnSpc>
                <a:spcPct val="110000"/>
              </a:lnSpc>
              <a:buAutoNum type="arabicPeriod"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기업 내부 데이터 플랫폼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>
              <a:lnSpc>
                <a:spcPct val="110000"/>
              </a:lnSpc>
              <a:buAutoNum type="arabicPeriod"/>
            </a:pP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Revenue 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증대</a:t>
            </a: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  <a:p>
            <a:pPr>
              <a:lnSpc>
                <a:spcPct val="110000"/>
              </a:lnSpc>
              <a:buAutoNum type="arabicPeriod"/>
            </a:pPr>
            <a:endParaRPr lang="en-US" altLang="ko-KR" sz="1200" dirty="0"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8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Business Modeling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Business Aim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Business Aim – 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기업 내부 데이터 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전문가들의 의견 사항을 데이터화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" name="Picture 2" descr="Projects – WAVB – 서강대학교 경영전략컨설팅학회">
            <a:extLst>
              <a:ext uri="{FF2B5EF4-FFF2-40B4-BE49-F238E27FC236}">
                <a16:creationId xmlns:a16="http://schemas.microsoft.com/office/drawing/2014/main" id="{4AC4F99D-5EFF-3924-DD1A-937D5A79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8" y="2214653"/>
            <a:ext cx="7087157" cy="3845337"/>
          </a:xfrm>
          <a:prstGeom prst="rect">
            <a:avLst/>
          </a:prstGeom>
          <a:noFill/>
          <a:ln>
            <a:solidFill>
              <a:srgbClr val="1C3699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F920AF-765A-FF4C-EFFD-FA8BF9A00EA8}"/>
              </a:ext>
            </a:extLst>
          </p:cNvPr>
          <p:cNvGrpSpPr/>
          <p:nvPr/>
        </p:nvGrpSpPr>
        <p:grpSpPr>
          <a:xfrm>
            <a:off x="7896000" y="2825633"/>
            <a:ext cx="3756002" cy="3234357"/>
            <a:chOff x="541456" y="2182377"/>
            <a:chExt cx="2740584" cy="1238264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56DC447-A23F-4B32-55B6-3B4A33671C2E}"/>
                </a:ext>
              </a:extLst>
            </p:cNvPr>
            <p:cNvSpPr/>
            <p:nvPr/>
          </p:nvSpPr>
          <p:spPr>
            <a:xfrm>
              <a:off x="541456" y="2182377"/>
              <a:ext cx="2740584" cy="1238264"/>
            </a:xfrm>
            <a:prstGeom prst="roundRect">
              <a:avLst>
                <a:gd name="adj" fmla="val 83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22" name="부제목 2">
              <a:extLst>
                <a:ext uri="{FF2B5EF4-FFF2-40B4-BE49-F238E27FC236}">
                  <a16:creationId xmlns:a16="http://schemas.microsoft.com/office/drawing/2014/main" id="{24AEF921-75C0-FFA3-BCAC-05471ED02B04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44433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금융권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/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컨설팅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: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</a:t>
              </a:r>
              <a:r>
                <a:rPr lang="ko-KR" altLang="en-US" sz="1400" dirty="0" err="1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피피티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형태 보고서 많음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기업에 대한 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투자 의견</a:t>
              </a:r>
              <a:r>
                <a:rPr lang="en-US" altLang="ko-KR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, 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이슈 해석 정보 多</a:t>
              </a:r>
              <a:endParaRPr lang="en-US" altLang="ko-KR" sz="14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Due Diligence</a:t>
              </a:r>
              <a:r>
                <a:rPr lang="ko-KR" altLang="en-US" sz="1400" dirty="0">
                  <a:solidFill>
                    <a:srgbClr val="1C3699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가 종료되면 공개 가능</a:t>
              </a:r>
              <a:endParaRPr lang="en-US" altLang="ko-KR" sz="1400" dirty="0">
                <a:solidFill>
                  <a:srgbClr val="1C3699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작성 시 시간 소요 多</a:t>
              </a:r>
              <a:r>
                <a:rPr lang="en-US" altLang="ko-KR" sz="1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, but</a:t>
              </a:r>
              <a:r>
                <a:rPr lang="ko-KR" altLang="en-US" sz="1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재활용 잘 안됨 </a:t>
              </a:r>
              <a:endParaRPr lang="en-US" altLang="ko-KR" sz="1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비정형 형태이기 때문에 </a:t>
              </a:r>
              <a:r>
                <a:rPr lang="en-US" altLang="ko-KR" sz="1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DB</a:t>
              </a:r>
              <a:r>
                <a:rPr lang="ko-KR" altLang="en-US" sz="1400" dirty="0">
                  <a:solidFill>
                    <a:srgbClr val="FF000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화도 어려움 </a:t>
              </a:r>
              <a:endParaRPr lang="en-US" altLang="ko-KR" sz="1400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DT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도 잘 안되어 있으며 진입장벽 높음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2667098-935B-4E3F-C105-31318AA61D27}"/>
              </a:ext>
            </a:extLst>
          </p:cNvPr>
          <p:cNvGrpSpPr/>
          <p:nvPr/>
        </p:nvGrpSpPr>
        <p:grpSpPr>
          <a:xfrm>
            <a:off x="7846050" y="2261118"/>
            <a:ext cx="4074799" cy="427444"/>
            <a:chOff x="7846050" y="2261118"/>
            <a:chExt cx="4074799" cy="4274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0EB8A2B-1EE5-D224-4018-C55AEE850ED9}"/>
                </a:ext>
              </a:extLst>
            </p:cNvPr>
            <p:cNvGrpSpPr/>
            <p:nvPr/>
          </p:nvGrpSpPr>
          <p:grpSpPr>
            <a:xfrm>
              <a:off x="7896001" y="2261118"/>
              <a:ext cx="3756002" cy="427444"/>
              <a:chOff x="6611131" y="2180430"/>
              <a:chExt cx="3590379" cy="352787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B1F54AA-3F33-B022-E91F-1A6E264BFCB2}"/>
                  </a:ext>
                </a:extLst>
              </p:cNvPr>
              <p:cNvSpPr/>
              <p:nvPr/>
            </p:nvSpPr>
            <p:spPr>
              <a:xfrm>
                <a:off x="6649486" y="2293561"/>
                <a:ext cx="3513667" cy="181543"/>
              </a:xfrm>
              <a:prstGeom prst="rect">
                <a:avLst/>
              </a:prstGeom>
              <a:solidFill>
                <a:srgbClr val="4A65F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부제목 2">
                <a:extLst>
                  <a:ext uri="{FF2B5EF4-FFF2-40B4-BE49-F238E27FC236}">
                    <a16:creationId xmlns:a16="http://schemas.microsoft.com/office/drawing/2014/main" id="{389E3B94-22A5-D6B7-F1CE-A0D3E7ACD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1131" y="2180430"/>
                <a:ext cx="3590379" cy="352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endParaRPr>
              </a:p>
            </p:txBody>
          </p:sp>
        </p:grpSp>
        <p:sp>
          <p:nvSpPr>
            <p:cNvPr id="26" name="부제목 2">
              <a:extLst>
                <a:ext uri="{FF2B5EF4-FFF2-40B4-BE49-F238E27FC236}">
                  <a16:creationId xmlns:a16="http://schemas.microsoft.com/office/drawing/2014/main" id="{296DC393-9B98-8506-077A-6FAA18792C36}"/>
                </a:ext>
              </a:extLst>
            </p:cNvPr>
            <p:cNvSpPr txBox="1">
              <a:spLocks/>
            </p:cNvSpPr>
            <p:nvPr/>
          </p:nvSpPr>
          <p:spPr>
            <a:xfrm>
              <a:off x="7846050" y="2261118"/>
              <a:ext cx="4074799" cy="3770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정보의 증대에 비해 부족한 애널리스트 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941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7ED553EE-C09D-5894-0DCA-DD5299DDCE43}"/>
              </a:ext>
            </a:extLst>
          </p:cNvPr>
          <p:cNvSpPr txBox="1">
            <a:spLocks/>
          </p:cNvSpPr>
          <p:nvPr/>
        </p:nvSpPr>
        <p:spPr>
          <a:xfrm>
            <a:off x="539998" y="540000"/>
            <a:ext cx="4668423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rgbClr val="33333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Business Modeling</a:t>
            </a:r>
            <a:endParaRPr lang="ko-KR" altLang="en-US" sz="2000" dirty="0">
              <a:solidFill>
                <a:srgbClr val="333333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547660DE-49D6-DB6B-ADAB-9A5CB3E2936D}"/>
              </a:ext>
            </a:extLst>
          </p:cNvPr>
          <p:cNvSpPr txBox="1">
            <a:spLocks/>
          </p:cNvSpPr>
          <p:nvPr/>
        </p:nvSpPr>
        <p:spPr>
          <a:xfrm>
            <a:off x="539999" y="830456"/>
            <a:ext cx="3015187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solidFill>
                  <a:srgbClr val="9C9C9C"/>
                </a:solidFill>
                <a:latin typeface="Poppins Regular" panose="00000500000000000000" pitchFamily="2" charset="0"/>
                <a:cs typeface="Poppins Regular" panose="00000500000000000000" pitchFamily="2" charset="0"/>
              </a:rPr>
              <a:t>Business Aim</a:t>
            </a:r>
            <a:endParaRPr lang="ko-KR" altLang="en-US" sz="1000" dirty="0">
              <a:solidFill>
                <a:srgbClr val="9C9C9C"/>
              </a:solidFill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6ABA6252-568A-631C-2CCF-0560296C0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98C8C8A-BD84-C1B1-F8C7-FB4A2431E9FA}"/>
              </a:ext>
            </a:extLst>
          </p:cNvPr>
          <p:cNvSpPr txBox="1">
            <a:spLocks/>
          </p:cNvSpPr>
          <p:nvPr/>
        </p:nvSpPr>
        <p:spPr>
          <a:xfrm>
            <a:off x="759869" y="1180655"/>
            <a:ext cx="10672262" cy="513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Business Aim – </a:t>
            </a:r>
            <a:r>
              <a:rPr lang="ko-KR" altLang="en-US" sz="2400" dirty="0">
                <a:solidFill>
                  <a:srgbClr val="1C369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oppins ExtraBold" panose="00000900000000000000" pitchFamily="2" charset="0"/>
              </a:rPr>
              <a:t>기업 내부 데이터 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9961-1FE0-9B4D-050E-696CDBA9A527}"/>
              </a:ext>
            </a:extLst>
          </p:cNvPr>
          <p:cNvSpPr txBox="1"/>
          <p:nvPr/>
        </p:nvSpPr>
        <p:spPr>
          <a:xfrm>
            <a:off x="2803071" y="1549392"/>
            <a:ext cx="6585858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rgbClr val="82828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</a:rPr>
              <a:t>전문가들의 의견 사항을 데이터화</a:t>
            </a:r>
            <a:endParaRPr lang="en-US" altLang="ko-KR" sz="1400" dirty="0">
              <a:solidFill>
                <a:srgbClr val="82828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Poppins Regular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58C31-D149-A23A-5434-14F223F02DF1}"/>
              </a:ext>
            </a:extLst>
          </p:cNvPr>
          <p:cNvSpPr/>
          <p:nvPr/>
        </p:nvSpPr>
        <p:spPr>
          <a:xfrm>
            <a:off x="4296000" y="1787096"/>
            <a:ext cx="3600000" cy="139835"/>
          </a:xfrm>
          <a:prstGeom prst="rect">
            <a:avLst/>
          </a:prstGeom>
          <a:solidFill>
            <a:srgbClr val="4A65F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A65F6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47A8427-B6AC-0C7D-7EA8-4EF28C8A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0317-3666-4BCC-B6BD-F8C1B0A17C3F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C5EDFE-6784-B5D0-48F5-C4F4A961149B}"/>
              </a:ext>
            </a:extLst>
          </p:cNvPr>
          <p:cNvCxnSpPr>
            <a:cxnSpLocks/>
          </p:cNvCxnSpPr>
          <p:nvPr/>
        </p:nvCxnSpPr>
        <p:spPr>
          <a:xfrm>
            <a:off x="6096000" y="2477729"/>
            <a:ext cx="20450" cy="4159609"/>
          </a:xfrm>
          <a:prstGeom prst="line">
            <a:avLst/>
          </a:prstGeom>
          <a:ln w="25400"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1114FF6-3260-F850-90E8-86585CBE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9" y="2261118"/>
            <a:ext cx="6465903" cy="404118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C31B50-A78E-D70F-2098-5200540B86ED}"/>
              </a:ext>
            </a:extLst>
          </p:cNvPr>
          <p:cNvGrpSpPr/>
          <p:nvPr/>
        </p:nvGrpSpPr>
        <p:grpSpPr>
          <a:xfrm>
            <a:off x="7896000" y="2825633"/>
            <a:ext cx="3756002" cy="3234357"/>
            <a:chOff x="541456" y="2182377"/>
            <a:chExt cx="2740584" cy="1238264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EFFCBB7-E1DD-98B4-5031-B756D4602562}"/>
                </a:ext>
              </a:extLst>
            </p:cNvPr>
            <p:cNvSpPr/>
            <p:nvPr/>
          </p:nvSpPr>
          <p:spPr>
            <a:xfrm>
              <a:off x="541456" y="2182377"/>
              <a:ext cx="2740584" cy="1238264"/>
            </a:xfrm>
            <a:prstGeom prst="roundRect">
              <a:avLst>
                <a:gd name="adj" fmla="val 8311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dist="38100" dir="2700000" sx="101000" sy="101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latin typeface="Poppins Bold" panose="00000800000000000000" pitchFamily="2" charset="0"/>
                <a:ea typeface="Noto Sans KR Medium" panose="020B0600000000000000" pitchFamily="34" charset="-127"/>
                <a:cs typeface="Poppins Bold" panose="00000800000000000000" pitchFamily="2" charset="0"/>
              </a:endParaRPr>
            </a:p>
          </p:txBody>
        </p:sp>
        <p:sp>
          <p:nvSpPr>
            <p:cNvPr id="22" name="부제목 2">
              <a:extLst>
                <a:ext uri="{FF2B5EF4-FFF2-40B4-BE49-F238E27FC236}">
                  <a16:creationId xmlns:a16="http://schemas.microsoft.com/office/drawing/2014/main" id="{73FFF353-6D80-8442-ED5B-A24A0F94C75E}"/>
                </a:ext>
              </a:extLst>
            </p:cNvPr>
            <p:cNvSpPr txBox="1">
              <a:spLocks/>
            </p:cNvSpPr>
            <p:nvPr/>
          </p:nvSpPr>
          <p:spPr>
            <a:xfrm>
              <a:off x="637170" y="2244433"/>
              <a:ext cx="2549156" cy="11083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혁신의 숲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:</a:t>
              </a:r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(seed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</a:t>
              </a:r>
              <a:r>
                <a:rPr lang="en-US" altLang="ko-KR" sz="1000" dirty="0" err="1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StartUp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)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</a:t>
              </a:r>
              <a:endPara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BM: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제휴 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/ Fund / </a:t>
              </a:r>
              <a:r>
                <a:rPr lang="ko-KR" altLang="en-US" sz="1000" dirty="0" err="1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엑셀러레이팅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 </a:t>
              </a:r>
              <a:endPara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 err="1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TheVC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800100" lvl="1" indent="-342900">
                <a:lnSpc>
                  <a:spcPct val="150000"/>
                </a:lnSpc>
                <a:buAutoNum type="arabicPeriod"/>
              </a:pP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BM: Premium 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구독</a:t>
              </a:r>
              <a:endPara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sz="1400" dirty="0" err="1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FnGuide</a:t>
              </a:r>
              <a:endPara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AutoNum type="arabicPeriod"/>
              </a:pP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BM: Premium 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  <a:cs typeface="Poppins Regular" panose="00000500000000000000" pitchFamily="2" charset="0"/>
                  <a:sym typeface="Wingdings" panose="05000000000000000000" pitchFamily="2" charset="2"/>
                </a:rPr>
                <a:t>구독</a:t>
              </a:r>
              <a:endPara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  <a:cs typeface="Poppins Regular" panose="00000500000000000000" pitchFamily="2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1923C-2479-4AD6-6290-AFEAE1696BFB}"/>
              </a:ext>
            </a:extLst>
          </p:cNvPr>
          <p:cNvGrpSpPr/>
          <p:nvPr/>
        </p:nvGrpSpPr>
        <p:grpSpPr>
          <a:xfrm>
            <a:off x="7846050" y="2261118"/>
            <a:ext cx="4074799" cy="427444"/>
            <a:chOff x="7846050" y="2261118"/>
            <a:chExt cx="4074799" cy="42744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B6F92C8-CD53-8762-0190-BCCCF89B1798}"/>
                </a:ext>
              </a:extLst>
            </p:cNvPr>
            <p:cNvGrpSpPr/>
            <p:nvPr/>
          </p:nvGrpSpPr>
          <p:grpSpPr>
            <a:xfrm>
              <a:off x="7896001" y="2261118"/>
              <a:ext cx="3756002" cy="427444"/>
              <a:chOff x="6611131" y="2180430"/>
              <a:chExt cx="3590379" cy="35278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24357B4-03ED-8738-8E81-955682DD09FB}"/>
                  </a:ext>
                </a:extLst>
              </p:cNvPr>
              <p:cNvSpPr/>
              <p:nvPr/>
            </p:nvSpPr>
            <p:spPr>
              <a:xfrm>
                <a:off x="6649486" y="2293561"/>
                <a:ext cx="3513667" cy="181543"/>
              </a:xfrm>
              <a:prstGeom prst="rect">
                <a:avLst/>
              </a:prstGeom>
              <a:solidFill>
                <a:srgbClr val="4A65F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부제목 2">
                <a:extLst>
                  <a:ext uri="{FF2B5EF4-FFF2-40B4-BE49-F238E27FC236}">
                    <a16:creationId xmlns:a16="http://schemas.microsoft.com/office/drawing/2014/main" id="{060D0E31-B3E8-5213-EC42-6837EDF8D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1131" y="2180430"/>
                <a:ext cx="3590379" cy="352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ko-KR" altLang="en-US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endParaRPr>
              </a:p>
            </p:txBody>
          </p:sp>
        </p:grpSp>
        <p:sp>
          <p:nvSpPr>
            <p:cNvPr id="25" name="부제목 2">
              <a:extLst>
                <a:ext uri="{FF2B5EF4-FFF2-40B4-BE49-F238E27FC236}">
                  <a16:creationId xmlns:a16="http://schemas.microsoft.com/office/drawing/2014/main" id="{428C6351-5F8B-3A0E-BAB0-AD03B75E74A2}"/>
                </a:ext>
              </a:extLst>
            </p:cNvPr>
            <p:cNvSpPr txBox="1">
              <a:spLocks/>
            </p:cNvSpPr>
            <p:nvPr/>
          </p:nvSpPr>
          <p:spPr>
            <a:xfrm>
              <a:off x="7846050" y="2261118"/>
              <a:ext cx="4074799" cy="3770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>
                  <a:solidFill>
                    <a:srgbClr val="333333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Poppins ExtraBold" panose="00000900000000000000" pitchFamily="2" charset="0"/>
                </a:rPr>
                <a:t>Revenue Earning References</a:t>
              </a:r>
              <a:endPara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507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2169</Words>
  <Application>Microsoft Office PowerPoint</Application>
  <PresentationFormat>와이드스크린</PresentationFormat>
  <Paragraphs>542</Paragraphs>
  <Slides>32</Slides>
  <Notes>26</Notes>
  <HiddenSlides>0</HiddenSlides>
  <MMClips>1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6" baseType="lpstr">
      <vt:lpstr>Poppins Medium</vt:lpstr>
      <vt:lpstr>Malgun Gothic</vt:lpstr>
      <vt:lpstr>Poppins Regular</vt:lpstr>
      <vt:lpstr>Poppins Bold</vt:lpstr>
      <vt:lpstr>Arial</vt:lpstr>
      <vt:lpstr>Noto Sans KR Medium</vt:lpstr>
      <vt:lpstr>Noto Sans KR</vt:lpstr>
      <vt:lpstr>Malgun Gothic</vt:lpstr>
      <vt:lpstr>Poppins ExtraBold</vt:lpstr>
      <vt:lpstr>Noto Sans KR Black</vt:lpstr>
      <vt:lpstr>Noto Sans KR Light</vt:lpstr>
      <vt:lpstr>Poppins ExtraLight</vt:lpstr>
      <vt:lpstr>Office 테마</vt:lpstr>
      <vt:lpstr>Bitmap Image</vt:lpstr>
      <vt:lpstr>재무 오피니언 분석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재무 오피니언 분석 서비스</dc:title>
  <dc:creator>김 한빈</dc:creator>
  <cp:lastModifiedBy>김 한빈</cp:lastModifiedBy>
  <cp:revision>34</cp:revision>
  <dcterms:created xsi:type="dcterms:W3CDTF">2022-12-13T14:04:15Z</dcterms:created>
  <dcterms:modified xsi:type="dcterms:W3CDTF">2022-12-14T06:06:39Z</dcterms:modified>
</cp:coreProperties>
</file>